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Garet" panose="020B0604020202020204" charset="0"/>
      <p:regular r:id="rId40"/>
    </p:embeddedFont>
    <p:embeddedFont>
      <p:font typeface="Garet Bold" panose="020B0604020202020204" charset="0"/>
      <p:regular r:id="rId41"/>
    </p:embeddedFont>
    <p:embeddedFont>
      <p:font typeface="Open Sans" panose="020B0606030504020204" pitchFamily="34" charset="0"/>
      <p:regular r:id="rId42"/>
    </p:embeddedFont>
    <p:embeddedFont>
      <p:font typeface="Poppins" panose="00000500000000000000" pitchFamily="2" charset="0"/>
      <p:regular r:id="rId43"/>
    </p:embeddedFont>
    <p:embeddedFont>
      <p:font typeface="Poppins Bold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6.jpeg"/><Relationship Id="rId10" Type="http://schemas.openxmlformats.org/officeDocument/2006/relationships/image" Target="../media/image39.jpeg"/><Relationship Id="rId4" Type="http://schemas.openxmlformats.org/officeDocument/2006/relationships/image" Target="../media/image35.sv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6.jpeg"/><Relationship Id="rId10" Type="http://schemas.openxmlformats.org/officeDocument/2006/relationships/image" Target="../media/image42.jpeg"/><Relationship Id="rId4" Type="http://schemas.openxmlformats.org/officeDocument/2006/relationships/image" Target="../media/image35.sv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4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6.jpeg"/><Relationship Id="rId10" Type="http://schemas.openxmlformats.org/officeDocument/2006/relationships/image" Target="../media/image45.jpeg"/><Relationship Id="rId4" Type="http://schemas.openxmlformats.org/officeDocument/2006/relationships/image" Target="../media/image35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4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6.jpeg"/><Relationship Id="rId10" Type="http://schemas.openxmlformats.org/officeDocument/2006/relationships/image" Target="../media/image48.jpeg"/><Relationship Id="rId4" Type="http://schemas.openxmlformats.org/officeDocument/2006/relationships/image" Target="../media/image35.sv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6.jpeg"/><Relationship Id="rId10" Type="http://schemas.openxmlformats.org/officeDocument/2006/relationships/image" Target="../media/image51.jpeg"/><Relationship Id="rId4" Type="http://schemas.openxmlformats.org/officeDocument/2006/relationships/image" Target="../media/image35.svg"/><Relationship Id="rId9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4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6.jpeg"/><Relationship Id="rId10" Type="http://schemas.openxmlformats.org/officeDocument/2006/relationships/image" Target="../media/image54.jpeg"/><Relationship Id="rId4" Type="http://schemas.openxmlformats.org/officeDocument/2006/relationships/image" Target="../media/image35.sv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34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6.jpeg"/><Relationship Id="rId10" Type="http://schemas.openxmlformats.org/officeDocument/2006/relationships/image" Target="../media/image57.jpeg"/><Relationship Id="rId4" Type="http://schemas.openxmlformats.org/officeDocument/2006/relationships/image" Target="../media/image35.sv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34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6.jpeg"/><Relationship Id="rId10" Type="http://schemas.openxmlformats.org/officeDocument/2006/relationships/image" Target="../media/image60.jpeg"/><Relationship Id="rId4" Type="http://schemas.openxmlformats.org/officeDocument/2006/relationships/image" Target="../media/image35.sv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hyperlink" Target="https://github.com/BEBO1240/Depi_Projec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80805" y="2967568"/>
            <a:ext cx="1718426" cy="4351865"/>
            <a:chOff x="0" y="0"/>
            <a:chExt cx="452589" cy="1146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589" cy="1146170"/>
            </a:xfrm>
            <a:custGeom>
              <a:avLst/>
              <a:gdLst/>
              <a:ahLst/>
              <a:cxnLst/>
              <a:rect l="l" t="t" r="r" b="b"/>
              <a:pathLst>
                <a:path w="452589" h="1146170">
                  <a:moveTo>
                    <a:pt x="112631" y="0"/>
                  </a:moveTo>
                  <a:lnTo>
                    <a:pt x="339958" y="0"/>
                  </a:lnTo>
                  <a:cubicBezTo>
                    <a:pt x="369830" y="0"/>
                    <a:pt x="398478" y="11866"/>
                    <a:pt x="419601" y="32989"/>
                  </a:cubicBezTo>
                  <a:cubicBezTo>
                    <a:pt x="440723" y="54111"/>
                    <a:pt x="452589" y="82759"/>
                    <a:pt x="452589" y="112631"/>
                  </a:cubicBezTo>
                  <a:lnTo>
                    <a:pt x="452589" y="1033539"/>
                  </a:lnTo>
                  <a:cubicBezTo>
                    <a:pt x="452589" y="1063411"/>
                    <a:pt x="440723" y="1092059"/>
                    <a:pt x="419601" y="1113181"/>
                  </a:cubicBezTo>
                  <a:cubicBezTo>
                    <a:pt x="398478" y="1134304"/>
                    <a:pt x="369830" y="1146170"/>
                    <a:pt x="339958" y="1146170"/>
                  </a:cubicBezTo>
                  <a:lnTo>
                    <a:pt x="112631" y="1146170"/>
                  </a:lnTo>
                  <a:cubicBezTo>
                    <a:pt x="82759" y="1146170"/>
                    <a:pt x="54111" y="1134304"/>
                    <a:pt x="32989" y="1113181"/>
                  </a:cubicBezTo>
                  <a:cubicBezTo>
                    <a:pt x="11866" y="1092059"/>
                    <a:pt x="0" y="1063411"/>
                    <a:pt x="0" y="1033539"/>
                  </a:cubicBezTo>
                  <a:lnTo>
                    <a:pt x="0" y="112631"/>
                  </a:lnTo>
                  <a:cubicBezTo>
                    <a:pt x="0" y="82759"/>
                    <a:pt x="11866" y="54111"/>
                    <a:pt x="32989" y="32989"/>
                  </a:cubicBezTo>
                  <a:cubicBezTo>
                    <a:pt x="54111" y="11866"/>
                    <a:pt x="82759" y="0"/>
                    <a:pt x="1126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2589" cy="118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96188" y="-251375"/>
            <a:ext cx="8091523" cy="10923738"/>
            <a:chOff x="0" y="0"/>
            <a:chExt cx="2131101" cy="2877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1101" cy="2877034"/>
            </a:xfrm>
            <a:custGeom>
              <a:avLst/>
              <a:gdLst/>
              <a:ahLst/>
              <a:cxnLst/>
              <a:rect l="l" t="t" r="r" b="b"/>
              <a:pathLst>
                <a:path w="2131101" h="2877034">
                  <a:moveTo>
                    <a:pt x="0" y="0"/>
                  </a:moveTo>
                  <a:lnTo>
                    <a:pt x="2131101" y="0"/>
                  </a:lnTo>
                  <a:lnTo>
                    <a:pt x="2131101" y="2877034"/>
                  </a:lnTo>
                  <a:lnTo>
                    <a:pt x="0" y="2877034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0"/>
                  </a:srgbClr>
                </a:gs>
                <a:gs pos="50000">
                  <a:srgbClr val="003060">
                    <a:alpha val="10000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1101" cy="2915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806112" y="8918694"/>
            <a:ext cx="2675777" cy="679211"/>
          </a:xfrm>
          <a:custGeom>
            <a:avLst/>
            <a:gdLst/>
            <a:ahLst/>
            <a:cxnLst/>
            <a:rect l="l" t="t" r="r" b="b"/>
            <a:pathLst>
              <a:path w="2675777" h="679211">
                <a:moveTo>
                  <a:pt x="0" y="0"/>
                </a:moveTo>
                <a:lnTo>
                  <a:pt x="2675776" y="0"/>
                </a:lnTo>
                <a:lnTo>
                  <a:pt x="2675776" y="679212"/>
                </a:lnTo>
                <a:lnTo>
                  <a:pt x="0" y="679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072387" y="802308"/>
            <a:ext cx="373825" cy="1489884"/>
          </a:xfrm>
          <a:custGeom>
            <a:avLst/>
            <a:gdLst/>
            <a:ahLst/>
            <a:cxnLst/>
            <a:rect l="l" t="t" r="r" b="b"/>
            <a:pathLst>
              <a:path w="373825" h="1489884">
                <a:moveTo>
                  <a:pt x="0" y="0"/>
                </a:moveTo>
                <a:lnTo>
                  <a:pt x="373826" y="0"/>
                </a:lnTo>
                <a:lnTo>
                  <a:pt x="373826" y="1489884"/>
                </a:lnTo>
                <a:lnTo>
                  <a:pt x="0" y="1489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9420075" y="1889681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47238" y="3891574"/>
            <a:ext cx="8608222" cy="255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5"/>
              </a:lnSpc>
            </a:pPr>
            <a:r>
              <a:rPr lang="en-US" sz="9797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SUPERSTORE SALES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9130949" y="-246523"/>
            <a:ext cx="10793539" cy="10780047"/>
          </a:xfrm>
          <a:custGeom>
            <a:avLst/>
            <a:gdLst/>
            <a:ahLst/>
            <a:cxnLst/>
            <a:rect l="l" t="t" r="r" b="b"/>
            <a:pathLst>
              <a:path w="10793539" h="10780047">
                <a:moveTo>
                  <a:pt x="0" y="0"/>
                </a:moveTo>
                <a:lnTo>
                  <a:pt x="10793539" y="0"/>
                </a:lnTo>
                <a:lnTo>
                  <a:pt x="10793539" y="10780046"/>
                </a:lnTo>
                <a:lnTo>
                  <a:pt x="0" y="10780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068922" y="2411783"/>
            <a:ext cx="7566448" cy="7556990"/>
          </a:xfrm>
          <a:custGeom>
            <a:avLst/>
            <a:gdLst/>
            <a:ahLst/>
            <a:cxnLst/>
            <a:rect l="l" t="t" r="r" b="b"/>
            <a:pathLst>
              <a:path w="7566448" h="7556990">
                <a:moveTo>
                  <a:pt x="0" y="0"/>
                </a:moveTo>
                <a:lnTo>
                  <a:pt x="7566447" y="0"/>
                </a:lnTo>
                <a:lnTo>
                  <a:pt x="7566447" y="7556990"/>
                </a:lnTo>
                <a:lnTo>
                  <a:pt x="0" y="7556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855460" y="242737"/>
            <a:ext cx="8432540" cy="843254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10"/>
              <a:stretch>
                <a:fillRect l="-24941" r="-24941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3710599"/>
            <a:ext cx="5094067" cy="509406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11"/>
              <a:stretch>
                <a:fillRect l="-35836" r="-35836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0"/>
            <a:ext cx="4447404" cy="1964590"/>
          </a:xfrm>
          <a:custGeom>
            <a:avLst/>
            <a:gdLst/>
            <a:ahLst/>
            <a:cxnLst/>
            <a:rect l="l" t="t" r="r" b="b"/>
            <a:pathLst>
              <a:path w="4447404" h="1964590">
                <a:moveTo>
                  <a:pt x="0" y="0"/>
                </a:moveTo>
                <a:lnTo>
                  <a:pt x="4447404" y="0"/>
                </a:lnTo>
                <a:lnTo>
                  <a:pt x="4447404" y="1964590"/>
                </a:lnTo>
                <a:lnTo>
                  <a:pt x="0" y="1964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5307" b="-123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109805" y="84878"/>
            <a:ext cx="3190814" cy="1794833"/>
          </a:xfrm>
          <a:custGeom>
            <a:avLst/>
            <a:gdLst/>
            <a:ahLst/>
            <a:cxnLst/>
            <a:rect l="l" t="t" r="r" b="b"/>
            <a:pathLst>
              <a:path w="3190814" h="1794833">
                <a:moveTo>
                  <a:pt x="0" y="0"/>
                </a:moveTo>
                <a:lnTo>
                  <a:pt x="3190813" y="0"/>
                </a:lnTo>
                <a:lnTo>
                  <a:pt x="3190813" y="1794833"/>
                </a:lnTo>
                <a:lnTo>
                  <a:pt x="0" y="17948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707398" y="-71124"/>
            <a:ext cx="2106837" cy="2106837"/>
          </a:xfrm>
          <a:custGeom>
            <a:avLst/>
            <a:gdLst/>
            <a:ahLst/>
            <a:cxnLst/>
            <a:rect l="l" t="t" r="r" b="b"/>
            <a:pathLst>
              <a:path w="2106837" h="2106837">
                <a:moveTo>
                  <a:pt x="0" y="0"/>
                </a:moveTo>
                <a:lnTo>
                  <a:pt x="2106837" y="0"/>
                </a:lnTo>
                <a:lnTo>
                  <a:pt x="2106837" y="2106837"/>
                </a:lnTo>
                <a:lnTo>
                  <a:pt x="0" y="2106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028700" y="7543556"/>
            <a:ext cx="7676512" cy="334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3785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  <a:p>
            <a:pPr algn="l">
              <a:lnSpc>
                <a:spcPts val="5300"/>
              </a:lnSpc>
            </a:pPr>
            <a:r>
              <a:rPr lang="en-US" sz="3785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Abanoub Bassem Mikhael Heshamt</a:t>
            </a:r>
          </a:p>
          <a:p>
            <a:pPr algn="l">
              <a:lnSpc>
                <a:spcPts val="5300"/>
              </a:lnSpc>
            </a:pPr>
            <a:r>
              <a:rPr lang="en-US" sz="3785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Yousef Ahmed ElAzab Dagher</a:t>
            </a:r>
          </a:p>
          <a:p>
            <a:pPr algn="l">
              <a:lnSpc>
                <a:spcPts val="5300"/>
              </a:lnSpc>
            </a:pPr>
            <a:endParaRPr lang="en-US" sz="3785">
              <a:solidFill>
                <a:srgbClr val="003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300"/>
              </a:lnSpc>
            </a:pPr>
            <a:endParaRPr lang="en-US" sz="3785">
              <a:solidFill>
                <a:srgbClr val="003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41833" y="5340697"/>
            <a:ext cx="7089793" cy="3845316"/>
            <a:chOff x="0" y="0"/>
            <a:chExt cx="1867270" cy="10127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7271" cy="1012758"/>
            </a:xfrm>
            <a:custGeom>
              <a:avLst/>
              <a:gdLst/>
              <a:ahLst/>
              <a:cxnLst/>
              <a:rect l="l" t="t" r="r" b="b"/>
              <a:pathLst>
                <a:path w="1867271" h="1012758">
                  <a:moveTo>
                    <a:pt x="0" y="0"/>
                  </a:moveTo>
                  <a:lnTo>
                    <a:pt x="1867271" y="0"/>
                  </a:lnTo>
                  <a:lnTo>
                    <a:pt x="1867271" y="1012758"/>
                  </a:lnTo>
                  <a:lnTo>
                    <a:pt x="0" y="101275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67270" cy="1069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77455" y="-395424"/>
            <a:ext cx="19187335" cy="1424124"/>
            <a:chOff x="0" y="0"/>
            <a:chExt cx="5053454" cy="3750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49668" y="9258300"/>
            <a:ext cx="19187335" cy="1424124"/>
            <a:chOff x="0" y="0"/>
            <a:chExt cx="5053454" cy="3750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4778888" y="1315553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8700" y="4781972"/>
            <a:ext cx="6973654" cy="3787378"/>
          </a:xfrm>
          <a:custGeom>
            <a:avLst/>
            <a:gdLst/>
            <a:ahLst/>
            <a:cxnLst/>
            <a:rect l="l" t="t" r="r" b="b"/>
            <a:pathLst>
              <a:path w="6973654" h="3787378">
                <a:moveTo>
                  <a:pt x="0" y="0"/>
                </a:moveTo>
                <a:lnTo>
                  <a:pt x="6973654" y="0"/>
                </a:lnTo>
                <a:lnTo>
                  <a:pt x="6973654" y="3787377"/>
                </a:lnTo>
                <a:lnTo>
                  <a:pt x="0" y="3787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87" r="-245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914729" y="2273265"/>
            <a:ext cx="7669504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SQL to import, structure, and optimize data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Resolved null values and fixed inconsistencies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Normalized tables and enforced primary &amp; foreign keys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 a well-organized relational database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Enabled fast, accurate, and scalable analysis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64416" y="1467953"/>
            <a:ext cx="8566773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CLEANING</a:t>
            </a:r>
          </a:p>
        </p:txBody>
      </p:sp>
    </p:spTree>
  </p:cSld>
  <p:clrMapOvr>
    <a:masterClrMapping/>
  </p:clrMapOvr>
  <p:transition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38689" y="4933290"/>
            <a:ext cx="6192936" cy="3033834"/>
            <a:chOff x="0" y="0"/>
            <a:chExt cx="1631061" cy="799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1061" cy="799035"/>
            </a:xfrm>
            <a:custGeom>
              <a:avLst/>
              <a:gdLst/>
              <a:ahLst/>
              <a:cxnLst/>
              <a:rect l="l" t="t" r="r" b="b"/>
              <a:pathLst>
                <a:path w="1631061" h="799035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1301" y="4579928"/>
            <a:ext cx="6817395" cy="3387196"/>
            <a:chOff x="0" y="0"/>
            <a:chExt cx="1764755" cy="8768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64755" cy="876812"/>
            </a:xfrm>
            <a:custGeom>
              <a:avLst/>
              <a:gdLst/>
              <a:ahLst/>
              <a:cxnLst/>
              <a:rect l="l" t="t" r="r" b="b"/>
              <a:pathLst>
                <a:path w="1764755" h="876812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3"/>
              <a:stretch>
                <a:fillRect t="-17365" b="-173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7455" y="-395424"/>
            <a:ext cx="19187335" cy="1424124"/>
            <a:chOff x="0" y="0"/>
            <a:chExt cx="5053454" cy="3750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49668" y="9258300"/>
            <a:ext cx="19187335" cy="1424124"/>
            <a:chOff x="0" y="0"/>
            <a:chExt cx="5053454" cy="3750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4778888" y="1315553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630762" y="4933290"/>
            <a:ext cx="6192936" cy="3033834"/>
            <a:chOff x="0" y="0"/>
            <a:chExt cx="1631061" cy="7990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31061" cy="799035"/>
            </a:xfrm>
            <a:custGeom>
              <a:avLst/>
              <a:gdLst/>
              <a:ahLst/>
              <a:cxnLst/>
              <a:rect l="l" t="t" r="r" b="b"/>
              <a:pathLst>
                <a:path w="1631061" h="799035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43374" y="4579928"/>
            <a:ext cx="6817395" cy="3387196"/>
            <a:chOff x="0" y="0"/>
            <a:chExt cx="1764755" cy="876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64755" cy="876812"/>
            </a:xfrm>
            <a:custGeom>
              <a:avLst/>
              <a:gdLst/>
              <a:ahLst/>
              <a:cxnLst/>
              <a:rect l="l" t="t" r="r" b="b"/>
              <a:pathLst>
                <a:path w="1764755" h="876812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6"/>
              <a:stretch>
                <a:fillRect t="-21468" b="-214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64416" y="1467953"/>
            <a:ext cx="8566773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CLEANING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4681" y="-170383"/>
            <a:ext cx="1433381" cy="10820284"/>
            <a:chOff x="0" y="0"/>
            <a:chExt cx="377516" cy="28497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516" cy="2849787"/>
            </a:xfrm>
            <a:custGeom>
              <a:avLst/>
              <a:gdLst/>
              <a:ahLst/>
              <a:cxnLst/>
              <a:rect l="l" t="t" r="r" b="b"/>
              <a:pathLst>
                <a:path w="377516" h="2849787">
                  <a:moveTo>
                    <a:pt x="86419" y="0"/>
                  </a:moveTo>
                  <a:lnTo>
                    <a:pt x="291097" y="0"/>
                  </a:lnTo>
                  <a:cubicBezTo>
                    <a:pt x="338825" y="0"/>
                    <a:pt x="377516" y="38691"/>
                    <a:pt x="377516" y="86419"/>
                  </a:cubicBezTo>
                  <a:lnTo>
                    <a:pt x="377516" y="2763368"/>
                  </a:lnTo>
                  <a:cubicBezTo>
                    <a:pt x="377516" y="2811096"/>
                    <a:pt x="338825" y="2849787"/>
                    <a:pt x="291097" y="2849787"/>
                  </a:cubicBezTo>
                  <a:lnTo>
                    <a:pt x="86419" y="2849787"/>
                  </a:lnTo>
                  <a:cubicBezTo>
                    <a:pt x="38691" y="2849787"/>
                    <a:pt x="0" y="2811096"/>
                    <a:pt x="0" y="2763368"/>
                  </a:cubicBezTo>
                  <a:lnTo>
                    <a:pt x="0" y="86419"/>
                  </a:lnTo>
                  <a:cubicBezTo>
                    <a:pt x="0" y="38691"/>
                    <a:pt x="38691" y="0"/>
                    <a:pt x="864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7516" cy="2906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-1312975"/>
            <a:ext cx="1433381" cy="4683349"/>
            <a:chOff x="0" y="0"/>
            <a:chExt cx="377516" cy="12334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516" cy="1233475"/>
            </a:xfrm>
            <a:custGeom>
              <a:avLst/>
              <a:gdLst/>
              <a:ahLst/>
              <a:cxnLst/>
              <a:rect l="l" t="t" r="r" b="b"/>
              <a:pathLst>
                <a:path w="377516" h="1233475">
                  <a:moveTo>
                    <a:pt x="86419" y="0"/>
                  </a:moveTo>
                  <a:lnTo>
                    <a:pt x="291097" y="0"/>
                  </a:lnTo>
                  <a:cubicBezTo>
                    <a:pt x="338825" y="0"/>
                    <a:pt x="377516" y="38691"/>
                    <a:pt x="377516" y="86419"/>
                  </a:cubicBezTo>
                  <a:lnTo>
                    <a:pt x="377516" y="1147056"/>
                  </a:lnTo>
                  <a:cubicBezTo>
                    <a:pt x="377516" y="1194784"/>
                    <a:pt x="338825" y="1233475"/>
                    <a:pt x="291097" y="1233475"/>
                  </a:cubicBezTo>
                  <a:lnTo>
                    <a:pt x="86419" y="1233475"/>
                  </a:lnTo>
                  <a:cubicBezTo>
                    <a:pt x="38691" y="1233475"/>
                    <a:pt x="0" y="1194784"/>
                    <a:pt x="0" y="1147056"/>
                  </a:cubicBezTo>
                  <a:lnTo>
                    <a:pt x="0" y="86419"/>
                  </a:lnTo>
                  <a:cubicBezTo>
                    <a:pt x="0" y="38691"/>
                    <a:pt x="38691" y="0"/>
                    <a:pt x="864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77516" cy="1290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58828" y="1441442"/>
            <a:ext cx="9770343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DATABASE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5895" y="3427525"/>
            <a:ext cx="7478105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RELATIONAL DATABASE STRUCTURE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5895" y="3887788"/>
            <a:ext cx="7478105" cy="358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 diagram shows main dataset tables and their relationships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 tables: Customers, Orders, Order_Details, Products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Tables are connected through primary and foreign keys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Forms the foundation for accurate analysis and dashboard creation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Freeform 12"/>
          <p:cNvSpPr/>
          <p:nvPr/>
        </p:nvSpPr>
        <p:spPr>
          <a:xfrm flipH="1">
            <a:off x="14218007" y="9045591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491619" y="2520820"/>
            <a:ext cx="7387239" cy="6307855"/>
            <a:chOff x="0" y="0"/>
            <a:chExt cx="1011647" cy="863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1647" cy="863831"/>
            </a:xfrm>
            <a:custGeom>
              <a:avLst/>
              <a:gdLst/>
              <a:ahLst/>
              <a:cxnLst/>
              <a:rect l="l" t="t" r="r" b="b"/>
              <a:pathLst>
                <a:path w="1011647" h="863831">
                  <a:moveTo>
                    <a:pt x="24104" y="0"/>
                  </a:moveTo>
                  <a:lnTo>
                    <a:pt x="987543" y="0"/>
                  </a:lnTo>
                  <a:cubicBezTo>
                    <a:pt x="1000855" y="0"/>
                    <a:pt x="1011647" y="10792"/>
                    <a:pt x="1011647" y="24104"/>
                  </a:cubicBezTo>
                  <a:lnTo>
                    <a:pt x="1011647" y="839726"/>
                  </a:lnTo>
                  <a:cubicBezTo>
                    <a:pt x="1011647" y="853039"/>
                    <a:pt x="1000855" y="863831"/>
                    <a:pt x="987543" y="863831"/>
                  </a:cubicBezTo>
                  <a:lnTo>
                    <a:pt x="24104" y="863831"/>
                  </a:lnTo>
                  <a:cubicBezTo>
                    <a:pt x="10792" y="863831"/>
                    <a:pt x="0" y="853039"/>
                    <a:pt x="0" y="839726"/>
                  </a:cubicBezTo>
                  <a:lnTo>
                    <a:pt x="0" y="24104"/>
                  </a:lnTo>
                  <a:cubicBezTo>
                    <a:pt x="0" y="10792"/>
                    <a:pt x="10792" y="0"/>
                    <a:pt x="24104" y="0"/>
                  </a:cubicBezTo>
                  <a:close/>
                </a:path>
              </a:pathLst>
            </a:custGeom>
            <a:blipFill>
              <a:blip r:embed="rId5"/>
              <a:stretch>
                <a:fillRect l="-5598" r="-55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498858" y="4347714"/>
            <a:ext cx="7132497" cy="4630225"/>
            <a:chOff x="0" y="0"/>
            <a:chExt cx="1878518" cy="12194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8518" cy="1219483"/>
            </a:xfrm>
            <a:custGeom>
              <a:avLst/>
              <a:gdLst/>
              <a:ahLst/>
              <a:cxnLst/>
              <a:rect l="l" t="t" r="r" b="b"/>
              <a:pathLst>
                <a:path w="1878518" h="1219483">
                  <a:moveTo>
                    <a:pt x="0" y="0"/>
                  </a:moveTo>
                  <a:lnTo>
                    <a:pt x="1878518" y="0"/>
                  </a:lnTo>
                  <a:lnTo>
                    <a:pt x="1878518" y="1219483"/>
                  </a:lnTo>
                  <a:lnTo>
                    <a:pt x="0" y="1219483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78518" cy="1276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07178" y="9258300"/>
            <a:ext cx="8162329" cy="1592157"/>
            <a:chOff x="0" y="0"/>
            <a:chExt cx="2149749" cy="4193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9749" cy="419334"/>
            </a:xfrm>
            <a:custGeom>
              <a:avLst/>
              <a:gdLst/>
              <a:ahLst/>
              <a:cxnLst/>
              <a:rect l="l" t="t" r="r" b="b"/>
              <a:pathLst>
                <a:path w="2149749" h="419334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3912" y="-336043"/>
            <a:ext cx="8741633" cy="1132122"/>
            <a:chOff x="0" y="0"/>
            <a:chExt cx="2302323" cy="2981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02323" cy="298172"/>
            </a:xfrm>
            <a:custGeom>
              <a:avLst/>
              <a:gdLst/>
              <a:ahLst/>
              <a:cxnLst/>
              <a:rect l="l" t="t" r="r" b="b"/>
              <a:pathLst>
                <a:path w="2302323" h="298172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4778888" y="1144739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25747" y="3862605"/>
            <a:ext cx="6458356" cy="4335171"/>
          </a:xfrm>
          <a:custGeom>
            <a:avLst/>
            <a:gdLst/>
            <a:ahLst/>
            <a:cxnLst/>
            <a:rect l="l" t="t" r="r" b="b"/>
            <a:pathLst>
              <a:path w="6458356" h="4335171">
                <a:moveTo>
                  <a:pt x="0" y="0"/>
                </a:moveTo>
                <a:lnTo>
                  <a:pt x="6458356" y="0"/>
                </a:lnTo>
                <a:lnTo>
                  <a:pt x="6458356" y="4335171"/>
                </a:lnTo>
                <a:lnTo>
                  <a:pt x="0" y="4335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864416" y="2541500"/>
            <a:ext cx="7063808" cy="671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601" lvl="1" indent="-293300" algn="l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Cleaned dataset and removed duplicates</a:t>
            </a:r>
          </a:p>
          <a:p>
            <a:pPr marL="586601" lvl="1" indent="-293300" algn="l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Fixed inconsistencies and validated key fields</a:t>
            </a:r>
          </a:p>
          <a:p>
            <a:pPr marL="586601" lvl="1" indent="-293300" algn="l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Reorganized data into four structured tables: Orders, Customers, Products, Order_Details</a:t>
            </a:r>
          </a:p>
          <a:p>
            <a:pPr marL="586601" lvl="1" indent="-293300" algn="l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Assigned primary and foreign keys for relationships</a:t>
            </a:r>
          </a:p>
          <a:p>
            <a:pPr marL="586601" lvl="1" indent="-293300" algn="l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Maintained referential integrity across tables</a:t>
            </a:r>
          </a:p>
          <a:p>
            <a:pPr marL="586601" lvl="1" indent="-293300" algn="l">
              <a:lnSpc>
                <a:spcPts val="3803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Optimized structure for efficient data analysis</a:t>
            </a:r>
          </a:p>
          <a:p>
            <a:pPr algn="l">
              <a:lnSpc>
                <a:spcPts val="3803"/>
              </a:lnSpc>
            </a:pPr>
            <a:endParaRPr lang="en-US" sz="271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64416" y="1467953"/>
            <a:ext cx="7624466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NORMALIZATION</a:t>
            </a: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1703" y="3758565"/>
            <a:ext cx="9784594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ANALYSIS PHASE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5126022" y="845327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249" y="4496753"/>
            <a:ext cx="10413501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CUSTOMERS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5126022" y="845327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64416" y="1298027"/>
            <a:ext cx="675438" cy="498446"/>
          </a:xfrm>
          <a:custGeom>
            <a:avLst/>
            <a:gdLst/>
            <a:ahLst/>
            <a:cxnLst/>
            <a:rect l="l" t="t" r="r" b="b"/>
            <a:pathLst>
              <a:path w="675438" h="498446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4488" y="0"/>
            <a:ext cx="18616976" cy="5143500"/>
            <a:chOff x="0" y="0"/>
            <a:chExt cx="4903236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3236" cy="1354667"/>
            </a:xfrm>
            <a:custGeom>
              <a:avLst/>
              <a:gdLst/>
              <a:ahLst/>
              <a:cxnLst/>
              <a:rect l="l" t="t" r="r" b="b"/>
              <a:pathLst>
                <a:path w="4903236" h="1354667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51435"/>
            <a:ext cx="18288000" cy="4434036"/>
            <a:chOff x="0" y="0"/>
            <a:chExt cx="2833290" cy="686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3290" cy="686948"/>
            </a:xfrm>
            <a:custGeom>
              <a:avLst/>
              <a:gdLst/>
              <a:ahLst/>
              <a:cxnLst/>
              <a:rect l="l" t="t" r="r" b="b"/>
              <a:pathLst>
                <a:path w="2833290" h="686948">
                  <a:moveTo>
                    <a:pt x="0" y="0"/>
                  </a:moveTo>
                  <a:lnTo>
                    <a:pt x="2833290" y="0"/>
                  </a:lnTo>
                  <a:lnTo>
                    <a:pt x="2833290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t="-39191" b="-391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126022" y="129802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6455737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1956298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949905" y="6232631"/>
            <a:ext cx="4782314" cy="2719084"/>
            <a:chOff x="0" y="0"/>
            <a:chExt cx="1259540" cy="7161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60894" y="6232631"/>
            <a:ext cx="4782314" cy="2719084"/>
            <a:chOff x="0" y="0"/>
            <a:chExt cx="1259540" cy="716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31261" y="5812552"/>
            <a:ext cx="4888186" cy="2853698"/>
            <a:chOff x="0" y="0"/>
            <a:chExt cx="1313155" cy="7666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t="-38469" b="-71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37044" y="5812552"/>
            <a:ext cx="4888186" cy="2853698"/>
            <a:chOff x="0" y="0"/>
            <a:chExt cx="1313155" cy="7666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2942" r="-129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1287" y="6232631"/>
            <a:ext cx="4782314" cy="2719084"/>
            <a:chOff x="0" y="0"/>
            <a:chExt cx="1259540" cy="7161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5812552"/>
            <a:ext cx="4888186" cy="2853698"/>
            <a:chOff x="0" y="0"/>
            <a:chExt cx="1313155" cy="7666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t="-30282" b="-302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49901" y="1590412"/>
            <a:ext cx="9388198" cy="99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Q1-RANK CUSTOMER SEGMENTS BY AVERAGE ORDER FREQUENCY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8468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06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328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249" y="4496753"/>
            <a:ext cx="10413501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PRODUCTS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5126022" y="845327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64416" y="1298027"/>
            <a:ext cx="675438" cy="498446"/>
          </a:xfrm>
          <a:custGeom>
            <a:avLst/>
            <a:gdLst/>
            <a:ahLst/>
            <a:cxnLst/>
            <a:rect l="l" t="t" r="r" b="b"/>
            <a:pathLst>
              <a:path w="675438" h="498446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4488" y="0"/>
            <a:ext cx="18616976" cy="5143500"/>
            <a:chOff x="0" y="0"/>
            <a:chExt cx="4903236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3236" cy="1354667"/>
            </a:xfrm>
            <a:custGeom>
              <a:avLst/>
              <a:gdLst/>
              <a:ahLst/>
              <a:cxnLst/>
              <a:rect l="l" t="t" r="r" b="b"/>
              <a:pathLst>
                <a:path w="4903236" h="1354667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4488" y="-51435"/>
            <a:ext cx="18616976" cy="4434036"/>
            <a:chOff x="0" y="0"/>
            <a:chExt cx="2884257" cy="686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4257" cy="686948"/>
            </a:xfrm>
            <a:custGeom>
              <a:avLst/>
              <a:gdLst/>
              <a:ahLst/>
              <a:cxnLst/>
              <a:rect l="l" t="t" r="r" b="b"/>
              <a:pathLst>
                <a:path w="2884257" h="686948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t="-40795" b="-407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126022" y="129802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6455737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1956298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949905" y="6232631"/>
            <a:ext cx="4782314" cy="2719084"/>
            <a:chOff x="0" y="0"/>
            <a:chExt cx="1259540" cy="7161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60894" y="6232631"/>
            <a:ext cx="4782314" cy="2719084"/>
            <a:chOff x="0" y="0"/>
            <a:chExt cx="1259540" cy="716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37044" y="5812552"/>
            <a:ext cx="4888186" cy="2853698"/>
            <a:chOff x="0" y="0"/>
            <a:chExt cx="1313155" cy="7666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l="-10654" r="-106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41287" y="6232631"/>
            <a:ext cx="4782314" cy="2719084"/>
            <a:chOff x="0" y="0"/>
            <a:chExt cx="1259540" cy="7161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5812552"/>
            <a:ext cx="4888186" cy="2853698"/>
            <a:chOff x="0" y="0"/>
            <a:chExt cx="1313155" cy="7666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t="-2234" b="-2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6789112" y="5812552"/>
            <a:ext cx="4667042" cy="2853698"/>
          </a:xfrm>
          <a:custGeom>
            <a:avLst/>
            <a:gdLst/>
            <a:ahLst/>
            <a:cxnLst/>
            <a:rect l="l" t="t" r="r" b="b"/>
            <a:pathLst>
              <a:path w="4667042" h="2853698">
                <a:moveTo>
                  <a:pt x="0" y="0"/>
                </a:moveTo>
                <a:lnTo>
                  <a:pt x="4667042" y="0"/>
                </a:lnTo>
                <a:lnTo>
                  <a:pt x="4667042" y="2853698"/>
                </a:lnTo>
                <a:lnTo>
                  <a:pt x="0" y="2853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4525" b="-51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449901" y="1590412"/>
            <a:ext cx="9388198" cy="50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Q2- TOP 10 PRODUCTS BY SALES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8468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5306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7328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64416" y="1298027"/>
            <a:ext cx="675438" cy="498446"/>
          </a:xfrm>
          <a:custGeom>
            <a:avLst/>
            <a:gdLst/>
            <a:ahLst/>
            <a:cxnLst/>
            <a:rect l="l" t="t" r="r" b="b"/>
            <a:pathLst>
              <a:path w="675438" h="498446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4488" y="0"/>
            <a:ext cx="18616976" cy="5143500"/>
            <a:chOff x="0" y="0"/>
            <a:chExt cx="4903236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3236" cy="1354667"/>
            </a:xfrm>
            <a:custGeom>
              <a:avLst/>
              <a:gdLst/>
              <a:ahLst/>
              <a:cxnLst/>
              <a:rect l="l" t="t" r="r" b="b"/>
              <a:pathLst>
                <a:path w="4903236" h="1354667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4488" y="-51435"/>
            <a:ext cx="18616976" cy="4434036"/>
            <a:chOff x="0" y="0"/>
            <a:chExt cx="2884257" cy="686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4257" cy="686948"/>
            </a:xfrm>
            <a:custGeom>
              <a:avLst/>
              <a:gdLst/>
              <a:ahLst/>
              <a:cxnLst/>
              <a:rect l="l" t="t" r="r" b="b"/>
              <a:pathLst>
                <a:path w="2884257" h="686948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t="-40795" b="-407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126022" y="129802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6455737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1956298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949905" y="6232631"/>
            <a:ext cx="4782314" cy="2719084"/>
            <a:chOff x="0" y="0"/>
            <a:chExt cx="1259540" cy="7161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60894" y="6232631"/>
            <a:ext cx="4782314" cy="2719084"/>
            <a:chOff x="0" y="0"/>
            <a:chExt cx="1259540" cy="716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49905" y="5129647"/>
            <a:ext cx="4406318" cy="4337622"/>
            <a:chOff x="0" y="0"/>
            <a:chExt cx="1322946" cy="13023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22946" cy="1302321"/>
            </a:xfrm>
            <a:custGeom>
              <a:avLst/>
              <a:gdLst/>
              <a:ahLst/>
              <a:cxnLst/>
              <a:rect l="l" t="t" r="r" b="b"/>
              <a:pathLst>
                <a:path w="1322946" h="1302321">
                  <a:moveTo>
                    <a:pt x="0" y="0"/>
                  </a:moveTo>
                  <a:lnTo>
                    <a:pt x="1322946" y="0"/>
                  </a:lnTo>
                  <a:lnTo>
                    <a:pt x="1322946" y="1302321"/>
                  </a:lnTo>
                  <a:lnTo>
                    <a:pt x="0" y="1302321"/>
                  </a:lnTo>
                  <a:close/>
                </a:path>
              </a:pathLst>
            </a:custGeom>
            <a:blipFill>
              <a:blip r:embed="rId8"/>
              <a:stretch>
                <a:fillRect t="-4210" b="-42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37044" y="5812552"/>
            <a:ext cx="4888186" cy="2853698"/>
            <a:chOff x="0" y="0"/>
            <a:chExt cx="1313155" cy="7666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2773" r="-127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1287" y="6232631"/>
            <a:ext cx="4782314" cy="2719084"/>
            <a:chOff x="0" y="0"/>
            <a:chExt cx="1259540" cy="7161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5812552"/>
            <a:ext cx="4888186" cy="2853698"/>
            <a:chOff x="0" y="0"/>
            <a:chExt cx="1313155" cy="7666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t="-33445" b="-334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49901" y="1590412"/>
            <a:ext cx="9388198" cy="99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Q4- NUMBER OF PRODUCTS IN EACH SUB-CATEGORY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8468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06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328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497777" y="3353141"/>
            <a:ext cx="817854" cy="720378"/>
            <a:chOff x="0" y="0"/>
            <a:chExt cx="215402" cy="1897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402" cy="189729"/>
            </a:xfrm>
            <a:custGeom>
              <a:avLst/>
              <a:gdLst/>
              <a:ahLst/>
              <a:cxnLst/>
              <a:rect l="l" t="t" r="r" b="b"/>
              <a:pathLst>
                <a:path w="215402" h="189729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97777" y="4153416"/>
            <a:ext cx="817854" cy="720378"/>
            <a:chOff x="0" y="0"/>
            <a:chExt cx="215402" cy="1897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5402" cy="189729"/>
            </a:xfrm>
            <a:custGeom>
              <a:avLst/>
              <a:gdLst/>
              <a:ahLst/>
              <a:cxnLst/>
              <a:rect l="l" t="t" r="r" b="b"/>
              <a:pathLst>
                <a:path w="215402" h="189729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97777" y="4988095"/>
            <a:ext cx="817854" cy="720378"/>
            <a:chOff x="0" y="0"/>
            <a:chExt cx="215402" cy="1897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5402" cy="189729"/>
            </a:xfrm>
            <a:custGeom>
              <a:avLst/>
              <a:gdLst/>
              <a:ahLst/>
              <a:cxnLst/>
              <a:rect l="l" t="t" r="r" b="b"/>
              <a:pathLst>
                <a:path w="215402" h="189729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97777" y="5822773"/>
            <a:ext cx="817854" cy="720378"/>
            <a:chOff x="0" y="0"/>
            <a:chExt cx="215402" cy="1897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5402" cy="189729"/>
            </a:xfrm>
            <a:custGeom>
              <a:avLst/>
              <a:gdLst/>
              <a:ahLst/>
              <a:cxnLst/>
              <a:rect l="l" t="t" r="r" b="b"/>
              <a:pathLst>
                <a:path w="215402" h="189729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7777" y="6657451"/>
            <a:ext cx="817854" cy="720378"/>
            <a:chOff x="0" y="0"/>
            <a:chExt cx="215402" cy="1897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5402" cy="189729"/>
            </a:xfrm>
            <a:custGeom>
              <a:avLst/>
              <a:gdLst/>
              <a:ahLst/>
              <a:cxnLst/>
              <a:rect l="l" t="t" r="r" b="b"/>
              <a:pathLst>
                <a:path w="215402" h="189729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05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-787501" y="8100011"/>
            <a:ext cx="3245780" cy="3245780"/>
          </a:xfrm>
          <a:custGeom>
            <a:avLst/>
            <a:gdLst/>
            <a:ahLst/>
            <a:cxnLst/>
            <a:rect l="l" t="t" r="r" b="b"/>
            <a:pathLst>
              <a:path w="3245780" h="3245780">
                <a:moveTo>
                  <a:pt x="0" y="0"/>
                </a:moveTo>
                <a:lnTo>
                  <a:pt x="3245780" y="0"/>
                </a:lnTo>
                <a:lnTo>
                  <a:pt x="3245780" y="3245780"/>
                </a:lnTo>
                <a:lnTo>
                  <a:pt x="0" y="324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975114" y="3315326"/>
            <a:ext cx="5685796" cy="5735273"/>
            <a:chOff x="0" y="0"/>
            <a:chExt cx="1504733" cy="15178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4733" cy="1517827"/>
            </a:xfrm>
            <a:custGeom>
              <a:avLst/>
              <a:gdLst/>
              <a:ahLst/>
              <a:cxnLst/>
              <a:rect l="l" t="t" r="r" b="b"/>
              <a:pathLst>
                <a:path w="1504733" h="1517827">
                  <a:moveTo>
                    <a:pt x="0" y="0"/>
                  </a:moveTo>
                  <a:lnTo>
                    <a:pt x="1504733" y="0"/>
                  </a:lnTo>
                  <a:lnTo>
                    <a:pt x="1504733" y="1517827"/>
                  </a:lnTo>
                  <a:lnTo>
                    <a:pt x="0" y="151782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504733" cy="1574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22890" y="2735261"/>
            <a:ext cx="5826637" cy="6105247"/>
            <a:chOff x="0" y="0"/>
            <a:chExt cx="907062" cy="9504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07062" cy="950435"/>
            </a:xfrm>
            <a:custGeom>
              <a:avLst/>
              <a:gdLst/>
              <a:ahLst/>
              <a:cxnLst/>
              <a:rect l="l" t="t" r="r" b="b"/>
              <a:pathLst>
                <a:path w="907062" h="950435">
                  <a:moveTo>
                    <a:pt x="0" y="0"/>
                  </a:moveTo>
                  <a:lnTo>
                    <a:pt x="907062" y="0"/>
                  </a:lnTo>
                  <a:lnTo>
                    <a:pt x="907062" y="950435"/>
                  </a:lnTo>
                  <a:lnTo>
                    <a:pt x="0" y="950435"/>
                  </a:lnTo>
                  <a:close/>
                </a:path>
              </a:pathLst>
            </a:custGeom>
            <a:blipFill>
              <a:blip r:embed="rId5"/>
              <a:stretch>
                <a:fillRect l="-35188" r="-351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963740" y="9258300"/>
            <a:ext cx="4465962" cy="1640349"/>
            <a:chOff x="0" y="0"/>
            <a:chExt cx="1176220" cy="43202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6220" cy="432026"/>
            </a:xfrm>
            <a:custGeom>
              <a:avLst/>
              <a:gdLst/>
              <a:ahLst/>
              <a:cxnLst/>
              <a:rect l="l" t="t" r="r" b="b"/>
              <a:pathLst>
                <a:path w="1176220" h="432026">
                  <a:moveTo>
                    <a:pt x="32937" y="0"/>
                  </a:moveTo>
                  <a:lnTo>
                    <a:pt x="1143283" y="0"/>
                  </a:lnTo>
                  <a:cubicBezTo>
                    <a:pt x="1152019" y="0"/>
                    <a:pt x="1160396" y="3470"/>
                    <a:pt x="1166573" y="9647"/>
                  </a:cubicBezTo>
                  <a:cubicBezTo>
                    <a:pt x="1172750" y="15824"/>
                    <a:pt x="1176220" y="24202"/>
                    <a:pt x="1176220" y="32937"/>
                  </a:cubicBezTo>
                  <a:lnTo>
                    <a:pt x="1176220" y="399089"/>
                  </a:lnTo>
                  <a:cubicBezTo>
                    <a:pt x="1176220" y="407824"/>
                    <a:pt x="1172750" y="416202"/>
                    <a:pt x="1166573" y="422379"/>
                  </a:cubicBezTo>
                  <a:cubicBezTo>
                    <a:pt x="1160396" y="428556"/>
                    <a:pt x="1152019" y="432026"/>
                    <a:pt x="1143283" y="432026"/>
                  </a:cubicBezTo>
                  <a:lnTo>
                    <a:pt x="32937" y="432026"/>
                  </a:lnTo>
                  <a:cubicBezTo>
                    <a:pt x="24202" y="432026"/>
                    <a:pt x="15824" y="428556"/>
                    <a:pt x="9647" y="422379"/>
                  </a:cubicBezTo>
                  <a:cubicBezTo>
                    <a:pt x="3470" y="416202"/>
                    <a:pt x="0" y="407824"/>
                    <a:pt x="0" y="399089"/>
                  </a:cubicBezTo>
                  <a:lnTo>
                    <a:pt x="0" y="32937"/>
                  </a:lnTo>
                  <a:cubicBezTo>
                    <a:pt x="0" y="24202"/>
                    <a:pt x="3470" y="15824"/>
                    <a:pt x="9647" y="9647"/>
                  </a:cubicBezTo>
                  <a:cubicBezTo>
                    <a:pt x="15824" y="3470"/>
                    <a:pt x="24202" y="0"/>
                    <a:pt x="329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0"/>
                  </a:srgbClr>
                </a:gs>
                <a:gs pos="50000">
                  <a:srgbClr val="003060">
                    <a:alpha val="10000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176220" cy="48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97777" y="-611649"/>
            <a:ext cx="8931924" cy="1640349"/>
            <a:chOff x="0" y="0"/>
            <a:chExt cx="2352441" cy="43202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52441" cy="432026"/>
            </a:xfrm>
            <a:custGeom>
              <a:avLst/>
              <a:gdLst/>
              <a:ahLst/>
              <a:cxnLst/>
              <a:rect l="l" t="t" r="r" b="b"/>
              <a:pathLst>
                <a:path w="2352441" h="432026">
                  <a:moveTo>
                    <a:pt x="16469" y="0"/>
                  </a:moveTo>
                  <a:lnTo>
                    <a:pt x="2335972" y="0"/>
                  </a:lnTo>
                  <a:cubicBezTo>
                    <a:pt x="2345068" y="0"/>
                    <a:pt x="2352441" y="7373"/>
                    <a:pt x="2352441" y="16469"/>
                  </a:cubicBezTo>
                  <a:lnTo>
                    <a:pt x="2352441" y="415557"/>
                  </a:lnTo>
                  <a:cubicBezTo>
                    <a:pt x="2352441" y="419925"/>
                    <a:pt x="2350706" y="424114"/>
                    <a:pt x="2347617" y="427202"/>
                  </a:cubicBezTo>
                  <a:cubicBezTo>
                    <a:pt x="2344529" y="430291"/>
                    <a:pt x="2340340" y="432026"/>
                    <a:pt x="2335972" y="432026"/>
                  </a:cubicBezTo>
                  <a:lnTo>
                    <a:pt x="16469" y="432026"/>
                  </a:lnTo>
                  <a:cubicBezTo>
                    <a:pt x="12101" y="432026"/>
                    <a:pt x="7912" y="430291"/>
                    <a:pt x="4824" y="427202"/>
                  </a:cubicBezTo>
                  <a:cubicBezTo>
                    <a:pt x="1735" y="424114"/>
                    <a:pt x="0" y="419925"/>
                    <a:pt x="0" y="415557"/>
                  </a:cubicBezTo>
                  <a:lnTo>
                    <a:pt x="0" y="16469"/>
                  </a:lnTo>
                  <a:cubicBezTo>
                    <a:pt x="0" y="12101"/>
                    <a:pt x="1735" y="7912"/>
                    <a:pt x="4824" y="4824"/>
                  </a:cubicBezTo>
                  <a:cubicBezTo>
                    <a:pt x="7912" y="1735"/>
                    <a:pt x="12101" y="0"/>
                    <a:pt x="164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0"/>
                  </a:srgbClr>
                </a:gs>
                <a:gs pos="50000">
                  <a:srgbClr val="003060">
                    <a:alpha val="10000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2352441" cy="48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224164" y="-611649"/>
            <a:ext cx="1637841" cy="3346909"/>
            <a:chOff x="0" y="0"/>
            <a:chExt cx="431365" cy="8814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31365" cy="881490"/>
            </a:xfrm>
            <a:custGeom>
              <a:avLst/>
              <a:gdLst/>
              <a:ahLst/>
              <a:cxnLst/>
              <a:rect l="l" t="t" r="r" b="b"/>
              <a:pathLst>
                <a:path w="431365" h="881490">
                  <a:moveTo>
                    <a:pt x="89811" y="0"/>
                  </a:moveTo>
                  <a:lnTo>
                    <a:pt x="341554" y="0"/>
                  </a:lnTo>
                  <a:cubicBezTo>
                    <a:pt x="365374" y="0"/>
                    <a:pt x="388218" y="9462"/>
                    <a:pt x="405060" y="26305"/>
                  </a:cubicBezTo>
                  <a:cubicBezTo>
                    <a:pt x="421903" y="43148"/>
                    <a:pt x="431365" y="65992"/>
                    <a:pt x="431365" y="89811"/>
                  </a:cubicBezTo>
                  <a:lnTo>
                    <a:pt x="431365" y="791679"/>
                  </a:lnTo>
                  <a:cubicBezTo>
                    <a:pt x="431365" y="815499"/>
                    <a:pt x="421903" y="838343"/>
                    <a:pt x="405060" y="855185"/>
                  </a:cubicBezTo>
                  <a:cubicBezTo>
                    <a:pt x="388218" y="872028"/>
                    <a:pt x="365374" y="881490"/>
                    <a:pt x="341554" y="881490"/>
                  </a:cubicBezTo>
                  <a:lnTo>
                    <a:pt x="89811" y="881490"/>
                  </a:lnTo>
                  <a:cubicBezTo>
                    <a:pt x="65992" y="881490"/>
                    <a:pt x="43148" y="872028"/>
                    <a:pt x="26305" y="855185"/>
                  </a:cubicBezTo>
                  <a:cubicBezTo>
                    <a:pt x="9462" y="838343"/>
                    <a:pt x="0" y="815499"/>
                    <a:pt x="0" y="791679"/>
                  </a:cubicBezTo>
                  <a:lnTo>
                    <a:pt x="0" y="89811"/>
                  </a:lnTo>
                  <a:cubicBezTo>
                    <a:pt x="0" y="65992"/>
                    <a:pt x="9462" y="43148"/>
                    <a:pt x="26305" y="26305"/>
                  </a:cubicBezTo>
                  <a:cubicBezTo>
                    <a:pt x="43148" y="9462"/>
                    <a:pt x="65992" y="0"/>
                    <a:pt x="898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431365" cy="938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flipH="1">
            <a:off x="15569366" y="8100011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9497777" y="2176752"/>
            <a:ext cx="5845824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AGENDA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91169" y="3468855"/>
            <a:ext cx="292906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91169" y="4269131"/>
            <a:ext cx="292906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Cleaning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491169" y="5103809"/>
            <a:ext cx="389489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Analysis Phase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491169" y="5938487"/>
            <a:ext cx="292906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Visualization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491169" y="7607844"/>
            <a:ext cx="3698176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Recommendations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497777" y="7492129"/>
            <a:ext cx="817854" cy="720378"/>
            <a:chOff x="0" y="0"/>
            <a:chExt cx="215402" cy="18972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5402" cy="189729"/>
            </a:xfrm>
            <a:custGeom>
              <a:avLst/>
              <a:gdLst/>
              <a:ahLst/>
              <a:cxnLst/>
              <a:rect l="l" t="t" r="r" b="b"/>
              <a:pathLst>
                <a:path w="215402" h="189729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06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491169" y="6741762"/>
            <a:ext cx="292906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Conclusion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249" y="4496753"/>
            <a:ext cx="10413501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ORDERS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5126022" y="845327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64416" y="1298027"/>
            <a:ext cx="675438" cy="498446"/>
          </a:xfrm>
          <a:custGeom>
            <a:avLst/>
            <a:gdLst/>
            <a:ahLst/>
            <a:cxnLst/>
            <a:rect l="l" t="t" r="r" b="b"/>
            <a:pathLst>
              <a:path w="675438" h="498446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4488" y="0"/>
            <a:ext cx="18616976" cy="5143500"/>
            <a:chOff x="0" y="0"/>
            <a:chExt cx="4903236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3236" cy="1354667"/>
            </a:xfrm>
            <a:custGeom>
              <a:avLst/>
              <a:gdLst/>
              <a:ahLst/>
              <a:cxnLst/>
              <a:rect l="l" t="t" r="r" b="b"/>
              <a:pathLst>
                <a:path w="4903236" h="1354667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4488" y="-51435"/>
            <a:ext cx="18616976" cy="4434036"/>
            <a:chOff x="0" y="0"/>
            <a:chExt cx="2884257" cy="686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4257" cy="686948"/>
            </a:xfrm>
            <a:custGeom>
              <a:avLst/>
              <a:gdLst/>
              <a:ahLst/>
              <a:cxnLst/>
              <a:rect l="l" t="t" r="r" b="b"/>
              <a:pathLst>
                <a:path w="2884257" h="686948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t="-40795" b="-407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126022" y="129802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6455737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1956298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949905" y="6232631"/>
            <a:ext cx="4782314" cy="2719084"/>
            <a:chOff x="0" y="0"/>
            <a:chExt cx="1259540" cy="7161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60894" y="6232631"/>
            <a:ext cx="4782314" cy="2719084"/>
            <a:chOff x="0" y="0"/>
            <a:chExt cx="1259540" cy="716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31261" y="5812552"/>
            <a:ext cx="4888186" cy="2853698"/>
            <a:chOff x="0" y="0"/>
            <a:chExt cx="1313155" cy="7666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t="-10223" b="-10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37044" y="5812552"/>
            <a:ext cx="4888186" cy="2853698"/>
            <a:chOff x="0" y="0"/>
            <a:chExt cx="1313155" cy="7666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3112" r="-131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1287" y="6232631"/>
            <a:ext cx="4782314" cy="2719084"/>
            <a:chOff x="0" y="0"/>
            <a:chExt cx="1259540" cy="7161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5812552"/>
            <a:ext cx="4888186" cy="2853698"/>
            <a:chOff x="0" y="0"/>
            <a:chExt cx="1313155" cy="7666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t="-21927" b="-219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49901" y="1590412"/>
            <a:ext cx="9388198" cy="99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Q5- IDENTIFY CITIES WITH THE FASTEST-GROWING ORDER VOLUME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8468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06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328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64416" y="1298027"/>
            <a:ext cx="675438" cy="498446"/>
          </a:xfrm>
          <a:custGeom>
            <a:avLst/>
            <a:gdLst/>
            <a:ahLst/>
            <a:cxnLst/>
            <a:rect l="l" t="t" r="r" b="b"/>
            <a:pathLst>
              <a:path w="675438" h="498446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4488" y="0"/>
            <a:ext cx="18616976" cy="5143500"/>
            <a:chOff x="0" y="0"/>
            <a:chExt cx="4903236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3236" cy="1354667"/>
            </a:xfrm>
            <a:custGeom>
              <a:avLst/>
              <a:gdLst/>
              <a:ahLst/>
              <a:cxnLst/>
              <a:rect l="l" t="t" r="r" b="b"/>
              <a:pathLst>
                <a:path w="4903236" h="1354667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4488" y="-51435"/>
            <a:ext cx="18616976" cy="4434036"/>
            <a:chOff x="0" y="0"/>
            <a:chExt cx="2884257" cy="686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4257" cy="686948"/>
            </a:xfrm>
            <a:custGeom>
              <a:avLst/>
              <a:gdLst/>
              <a:ahLst/>
              <a:cxnLst/>
              <a:rect l="l" t="t" r="r" b="b"/>
              <a:pathLst>
                <a:path w="2884257" h="686948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t="-40795" b="-407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126022" y="129802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6455737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1956298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949905" y="6232631"/>
            <a:ext cx="4782314" cy="2719084"/>
            <a:chOff x="0" y="0"/>
            <a:chExt cx="1259540" cy="7161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60894" y="6232631"/>
            <a:ext cx="4782314" cy="2719084"/>
            <a:chOff x="0" y="0"/>
            <a:chExt cx="1259540" cy="716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37044" y="5812552"/>
            <a:ext cx="4888186" cy="2853698"/>
            <a:chOff x="0" y="0"/>
            <a:chExt cx="1313155" cy="7666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l="-12773" r="-127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41287" y="6232631"/>
            <a:ext cx="4782314" cy="2719084"/>
            <a:chOff x="0" y="0"/>
            <a:chExt cx="1259540" cy="7161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5812552"/>
            <a:ext cx="4888186" cy="2853698"/>
            <a:chOff x="0" y="0"/>
            <a:chExt cx="1313155" cy="7666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t="-18735" b="-187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6436712" y="5812552"/>
            <a:ext cx="5187425" cy="2853698"/>
          </a:xfrm>
          <a:custGeom>
            <a:avLst/>
            <a:gdLst/>
            <a:ahLst/>
            <a:cxnLst/>
            <a:rect l="l" t="t" r="r" b="b"/>
            <a:pathLst>
              <a:path w="5187425" h="2853698">
                <a:moveTo>
                  <a:pt x="0" y="0"/>
                </a:moveTo>
                <a:lnTo>
                  <a:pt x="5187425" y="0"/>
                </a:lnTo>
                <a:lnTo>
                  <a:pt x="5187425" y="2853698"/>
                </a:lnTo>
                <a:lnTo>
                  <a:pt x="0" y="2853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569" r="-291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449901" y="1590412"/>
            <a:ext cx="9388198" cy="99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Q6- WHICH QUARTERS HAVE THE HIGHEST ORDER VOLUME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8468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5306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7328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249" y="4496753"/>
            <a:ext cx="10413501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SHIPING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5126022" y="845327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64416" y="1298027"/>
            <a:ext cx="675438" cy="498446"/>
          </a:xfrm>
          <a:custGeom>
            <a:avLst/>
            <a:gdLst/>
            <a:ahLst/>
            <a:cxnLst/>
            <a:rect l="l" t="t" r="r" b="b"/>
            <a:pathLst>
              <a:path w="675438" h="498446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4488" y="0"/>
            <a:ext cx="18616976" cy="5143500"/>
            <a:chOff x="0" y="0"/>
            <a:chExt cx="4903236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3236" cy="1354667"/>
            </a:xfrm>
            <a:custGeom>
              <a:avLst/>
              <a:gdLst/>
              <a:ahLst/>
              <a:cxnLst/>
              <a:rect l="l" t="t" r="r" b="b"/>
              <a:pathLst>
                <a:path w="4903236" h="1354667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4488" y="-51435"/>
            <a:ext cx="18616976" cy="4434036"/>
            <a:chOff x="0" y="0"/>
            <a:chExt cx="2884257" cy="686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4257" cy="686948"/>
            </a:xfrm>
            <a:custGeom>
              <a:avLst/>
              <a:gdLst/>
              <a:ahLst/>
              <a:cxnLst/>
              <a:rect l="l" t="t" r="r" b="b"/>
              <a:pathLst>
                <a:path w="2884257" h="686948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t="-40795" b="-407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126022" y="129802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6455737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1956298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949905" y="6232631"/>
            <a:ext cx="4782314" cy="2719084"/>
            <a:chOff x="0" y="0"/>
            <a:chExt cx="1259540" cy="7161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60894" y="6232631"/>
            <a:ext cx="4782314" cy="2719084"/>
            <a:chOff x="0" y="0"/>
            <a:chExt cx="1259540" cy="716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31261" y="5812552"/>
            <a:ext cx="4888186" cy="2853698"/>
            <a:chOff x="0" y="0"/>
            <a:chExt cx="1313155" cy="7666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t="-4629" b="-46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37044" y="5812552"/>
            <a:ext cx="4888186" cy="2853698"/>
            <a:chOff x="0" y="0"/>
            <a:chExt cx="1313155" cy="7666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2773" r="-127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1287" y="6232631"/>
            <a:ext cx="4782314" cy="2719084"/>
            <a:chOff x="0" y="0"/>
            <a:chExt cx="1259540" cy="7161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5812552"/>
            <a:ext cx="4888186" cy="2853698"/>
            <a:chOff x="0" y="0"/>
            <a:chExt cx="1313155" cy="7666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t="-9952" b="-99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49901" y="1590412"/>
            <a:ext cx="9388198" cy="50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Q7- GROUP ORDERS BY SHIP MODE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8468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06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328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249" y="4496753"/>
            <a:ext cx="10413501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SALES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5126022" y="845327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64416" y="1298027"/>
            <a:ext cx="675438" cy="498446"/>
          </a:xfrm>
          <a:custGeom>
            <a:avLst/>
            <a:gdLst/>
            <a:ahLst/>
            <a:cxnLst/>
            <a:rect l="l" t="t" r="r" b="b"/>
            <a:pathLst>
              <a:path w="675438" h="498446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4488" y="0"/>
            <a:ext cx="18616976" cy="5143500"/>
            <a:chOff x="0" y="0"/>
            <a:chExt cx="4903236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3236" cy="1354667"/>
            </a:xfrm>
            <a:custGeom>
              <a:avLst/>
              <a:gdLst/>
              <a:ahLst/>
              <a:cxnLst/>
              <a:rect l="l" t="t" r="r" b="b"/>
              <a:pathLst>
                <a:path w="4903236" h="1354667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4488" y="-51435"/>
            <a:ext cx="18616976" cy="4434036"/>
            <a:chOff x="0" y="0"/>
            <a:chExt cx="2884257" cy="686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4257" cy="686948"/>
            </a:xfrm>
            <a:custGeom>
              <a:avLst/>
              <a:gdLst/>
              <a:ahLst/>
              <a:cxnLst/>
              <a:rect l="l" t="t" r="r" b="b"/>
              <a:pathLst>
                <a:path w="2884257" h="686948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t="-40795" b="-407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126022" y="129802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6455737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1956298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949905" y="6232631"/>
            <a:ext cx="4782314" cy="2719084"/>
            <a:chOff x="0" y="0"/>
            <a:chExt cx="1259540" cy="7161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60894" y="6232631"/>
            <a:ext cx="4782314" cy="2719084"/>
            <a:chOff x="0" y="0"/>
            <a:chExt cx="1259540" cy="716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31261" y="5812552"/>
            <a:ext cx="4888186" cy="2853698"/>
            <a:chOff x="0" y="0"/>
            <a:chExt cx="1313155" cy="7666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t="-27460" b="-274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37044" y="5812552"/>
            <a:ext cx="4888186" cy="2853698"/>
            <a:chOff x="0" y="0"/>
            <a:chExt cx="1313155" cy="7666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3112" r="-131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1287" y="6232631"/>
            <a:ext cx="4782314" cy="2719084"/>
            <a:chOff x="0" y="0"/>
            <a:chExt cx="1259540" cy="7161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5812552"/>
            <a:ext cx="4888186" cy="2853698"/>
            <a:chOff x="0" y="0"/>
            <a:chExt cx="1313155" cy="7666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t="-5437" b="-54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49901" y="1590412"/>
            <a:ext cx="9388198" cy="99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Q8- WHICH MONTH HAS THE HIGHEST TOTAL SALES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8468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06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328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64416" y="1298027"/>
            <a:ext cx="675438" cy="498446"/>
          </a:xfrm>
          <a:custGeom>
            <a:avLst/>
            <a:gdLst/>
            <a:ahLst/>
            <a:cxnLst/>
            <a:rect l="l" t="t" r="r" b="b"/>
            <a:pathLst>
              <a:path w="675438" h="498446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4488" y="0"/>
            <a:ext cx="18616976" cy="5143500"/>
            <a:chOff x="0" y="0"/>
            <a:chExt cx="4903236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3236" cy="1354667"/>
            </a:xfrm>
            <a:custGeom>
              <a:avLst/>
              <a:gdLst/>
              <a:ahLst/>
              <a:cxnLst/>
              <a:rect l="l" t="t" r="r" b="b"/>
              <a:pathLst>
                <a:path w="4903236" h="1354667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4488" y="-51435"/>
            <a:ext cx="18616976" cy="4434036"/>
            <a:chOff x="0" y="0"/>
            <a:chExt cx="2884257" cy="686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4257" cy="686948"/>
            </a:xfrm>
            <a:custGeom>
              <a:avLst/>
              <a:gdLst/>
              <a:ahLst/>
              <a:cxnLst/>
              <a:rect l="l" t="t" r="r" b="b"/>
              <a:pathLst>
                <a:path w="2884257" h="686948">
                  <a:moveTo>
                    <a:pt x="0" y="0"/>
                  </a:moveTo>
                  <a:lnTo>
                    <a:pt x="2884257" y="0"/>
                  </a:lnTo>
                  <a:lnTo>
                    <a:pt x="2884257" y="686948"/>
                  </a:lnTo>
                  <a:lnTo>
                    <a:pt x="0" y="686948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t="-40795" b="-407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126022" y="129802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6455737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1956298" y="5559071"/>
            <a:ext cx="0" cy="3908198"/>
          </a:xfrm>
          <a:prstGeom prst="line">
            <a:avLst/>
          </a:prstGeom>
          <a:ln w="38100" cap="flat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949905" y="6232631"/>
            <a:ext cx="4782314" cy="2719084"/>
            <a:chOff x="0" y="0"/>
            <a:chExt cx="1259540" cy="7161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60894" y="6232631"/>
            <a:ext cx="4782314" cy="2719084"/>
            <a:chOff x="0" y="0"/>
            <a:chExt cx="1259540" cy="716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31261" y="5812552"/>
            <a:ext cx="4888186" cy="2853698"/>
            <a:chOff x="0" y="0"/>
            <a:chExt cx="1313155" cy="7666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8"/>
              <a:stretch>
                <a:fillRect t="-17386" b="-173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17994" y="5812552"/>
            <a:ext cx="4888186" cy="2853698"/>
            <a:chOff x="0" y="0"/>
            <a:chExt cx="1313155" cy="7666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9"/>
              <a:stretch>
                <a:fillRect l="-13628" r="-136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1287" y="6232631"/>
            <a:ext cx="4782314" cy="2719084"/>
            <a:chOff x="0" y="0"/>
            <a:chExt cx="1259540" cy="7161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5812552"/>
            <a:ext cx="4888186" cy="2853698"/>
            <a:chOff x="0" y="0"/>
            <a:chExt cx="1313155" cy="7666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10"/>
              <a:stretch>
                <a:fillRect t="-7512" b="-75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49901" y="1590412"/>
            <a:ext cx="9388198" cy="99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Q9- IDENTIFY THE TOP 10 ORDERS WITH THE HIGHEST SALES?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8468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ANSWER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06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SQL ANSWER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3285" y="4749991"/>
            <a:ext cx="3581870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ANSWER</a:t>
            </a: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40201" y="4496752"/>
            <a:ext cx="13007597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VISUALIZATION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5126022" y="845327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7178" y="9258300"/>
            <a:ext cx="8162329" cy="1592157"/>
            <a:chOff x="0" y="0"/>
            <a:chExt cx="2149749" cy="419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9749" cy="419334"/>
            </a:xfrm>
            <a:custGeom>
              <a:avLst/>
              <a:gdLst/>
              <a:ahLst/>
              <a:cxnLst/>
              <a:rect l="l" t="t" r="r" b="b"/>
              <a:pathLst>
                <a:path w="2149749" h="419334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3912" y="-336043"/>
            <a:ext cx="8741633" cy="1132122"/>
            <a:chOff x="0" y="0"/>
            <a:chExt cx="2302323" cy="298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23" cy="298172"/>
            </a:xfrm>
            <a:custGeom>
              <a:avLst/>
              <a:gdLst/>
              <a:ahLst/>
              <a:cxnLst/>
              <a:rect l="l" t="t" r="r" b="b"/>
              <a:pathLst>
                <a:path w="2302323" h="298172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569366" y="1028700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72983" y="377825"/>
            <a:ext cx="4062731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B78D4E-C4DD-88BF-5ED3-32E2C080E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5" y="1126844"/>
            <a:ext cx="14475235" cy="813834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7178" y="9039041"/>
            <a:ext cx="8162329" cy="1592157"/>
            <a:chOff x="0" y="0"/>
            <a:chExt cx="2149749" cy="419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9749" cy="419334"/>
            </a:xfrm>
            <a:custGeom>
              <a:avLst/>
              <a:gdLst/>
              <a:ahLst/>
              <a:cxnLst/>
              <a:rect l="l" t="t" r="r" b="b"/>
              <a:pathLst>
                <a:path w="2149749" h="419334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0"/>
                  </a:srgbClr>
                </a:gs>
                <a:gs pos="100000">
                  <a:srgbClr val="003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3912" y="-250852"/>
            <a:ext cx="8741633" cy="1132122"/>
            <a:chOff x="0" y="0"/>
            <a:chExt cx="2302323" cy="298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23" cy="298172"/>
            </a:xfrm>
            <a:custGeom>
              <a:avLst/>
              <a:gdLst/>
              <a:ahLst/>
              <a:cxnLst/>
              <a:rect l="l" t="t" r="r" b="b"/>
              <a:pathLst>
                <a:path w="2302323" h="298172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4242600" y="9039041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864416" y="7571678"/>
            <a:ext cx="2675777" cy="679211"/>
          </a:xfrm>
          <a:custGeom>
            <a:avLst/>
            <a:gdLst/>
            <a:ahLst/>
            <a:cxnLst/>
            <a:rect l="l" t="t" r="r" b="b"/>
            <a:pathLst>
              <a:path w="2675777" h="679211">
                <a:moveTo>
                  <a:pt x="0" y="0"/>
                </a:moveTo>
                <a:lnTo>
                  <a:pt x="2675777" y="0"/>
                </a:lnTo>
                <a:lnTo>
                  <a:pt x="2675777" y="679211"/>
                </a:lnTo>
                <a:lnTo>
                  <a:pt x="0" y="679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02512" y="481762"/>
            <a:ext cx="7841488" cy="4577821"/>
            <a:chOff x="0" y="0"/>
            <a:chExt cx="1313155" cy="7666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7"/>
              <a:stretch>
                <a:fillRect l="-8969" r="-89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64416" y="6002558"/>
            <a:ext cx="7005772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3912" y="1390650"/>
            <a:ext cx="7979867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Cleaned raw data using Excel, Python, and SQL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Fixed inconsistencies, handled missing values, and standardized formats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Validated data accuracy for reliable analysis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Analyzed dataset to answer key business questions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Built interactive dashboards for stakeholders to explore insights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7178" y="9258300"/>
            <a:ext cx="8162329" cy="1592157"/>
            <a:chOff x="0" y="0"/>
            <a:chExt cx="2149749" cy="419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9749" cy="419334"/>
            </a:xfrm>
            <a:custGeom>
              <a:avLst/>
              <a:gdLst/>
              <a:ahLst/>
              <a:cxnLst/>
              <a:rect l="l" t="t" r="r" b="b"/>
              <a:pathLst>
                <a:path w="2149749" h="419334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3912" y="-336043"/>
            <a:ext cx="8741633" cy="1132122"/>
            <a:chOff x="0" y="0"/>
            <a:chExt cx="2302323" cy="298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23" cy="298172"/>
            </a:xfrm>
            <a:custGeom>
              <a:avLst/>
              <a:gdLst/>
              <a:ahLst/>
              <a:cxnLst/>
              <a:rect l="l" t="t" r="r" b="b"/>
              <a:pathLst>
                <a:path w="2302323" h="298172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822" y="1144739"/>
            <a:ext cx="14097496" cy="8113561"/>
            <a:chOff x="0" y="0"/>
            <a:chExt cx="1536028" cy="8840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28" cy="884033"/>
            </a:xfrm>
            <a:custGeom>
              <a:avLst/>
              <a:gdLst/>
              <a:ahLst/>
              <a:cxnLst/>
              <a:rect l="l" t="t" r="r" b="b"/>
              <a:pathLst>
                <a:path w="1536028" h="884033">
                  <a:moveTo>
                    <a:pt x="0" y="0"/>
                  </a:moveTo>
                  <a:lnTo>
                    <a:pt x="1536028" y="0"/>
                  </a:lnTo>
                  <a:lnTo>
                    <a:pt x="1536028" y="884033"/>
                  </a:lnTo>
                  <a:lnTo>
                    <a:pt x="0" y="884033"/>
                  </a:lnTo>
                  <a:close/>
                </a:path>
              </a:pathLst>
            </a:custGeom>
            <a:blipFill>
              <a:blip r:embed="rId3"/>
              <a:stretch>
                <a:fillRect l="-1272" r="-12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569366" y="1028700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09822" y="377825"/>
            <a:ext cx="4062731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7178" y="9258300"/>
            <a:ext cx="8162329" cy="1592157"/>
            <a:chOff x="0" y="0"/>
            <a:chExt cx="2149749" cy="419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9749" cy="419334"/>
            </a:xfrm>
            <a:custGeom>
              <a:avLst/>
              <a:gdLst/>
              <a:ahLst/>
              <a:cxnLst/>
              <a:rect l="l" t="t" r="r" b="b"/>
              <a:pathLst>
                <a:path w="2149749" h="419334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3912" y="-336043"/>
            <a:ext cx="8741633" cy="1132122"/>
            <a:chOff x="0" y="0"/>
            <a:chExt cx="2302323" cy="298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23" cy="298172"/>
            </a:xfrm>
            <a:custGeom>
              <a:avLst/>
              <a:gdLst/>
              <a:ahLst/>
              <a:cxnLst/>
              <a:rect l="l" t="t" r="r" b="b"/>
              <a:pathLst>
                <a:path w="2302323" h="298172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569366" y="1028700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51564" y="377825"/>
            <a:ext cx="4062731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97F05413-2163-8EA1-FE06-99FE7B4B7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1" y="1013070"/>
            <a:ext cx="14653509" cy="823857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7178" y="9258300"/>
            <a:ext cx="8162329" cy="1592157"/>
            <a:chOff x="0" y="0"/>
            <a:chExt cx="2149749" cy="419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9749" cy="419334"/>
            </a:xfrm>
            <a:custGeom>
              <a:avLst/>
              <a:gdLst/>
              <a:ahLst/>
              <a:cxnLst/>
              <a:rect l="l" t="t" r="r" b="b"/>
              <a:pathLst>
                <a:path w="2149749" h="419334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3912" y="-336043"/>
            <a:ext cx="8741633" cy="1132122"/>
            <a:chOff x="0" y="0"/>
            <a:chExt cx="2302323" cy="298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23" cy="298172"/>
            </a:xfrm>
            <a:custGeom>
              <a:avLst/>
              <a:gdLst/>
              <a:ahLst/>
              <a:cxnLst/>
              <a:rect l="l" t="t" r="r" b="b"/>
              <a:pathLst>
                <a:path w="2302323" h="298172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1657" y="1028700"/>
            <a:ext cx="14706987" cy="8229600"/>
            <a:chOff x="0" y="0"/>
            <a:chExt cx="1613779" cy="9030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3779" cy="903024"/>
            </a:xfrm>
            <a:custGeom>
              <a:avLst/>
              <a:gdLst/>
              <a:ahLst/>
              <a:cxnLst/>
              <a:rect l="l" t="t" r="r" b="b"/>
              <a:pathLst>
                <a:path w="1613779" h="903024">
                  <a:moveTo>
                    <a:pt x="0" y="0"/>
                  </a:moveTo>
                  <a:lnTo>
                    <a:pt x="1613779" y="0"/>
                  </a:lnTo>
                  <a:lnTo>
                    <a:pt x="1613779" y="903024"/>
                  </a:lnTo>
                  <a:lnTo>
                    <a:pt x="0" y="903024"/>
                  </a:lnTo>
                  <a:close/>
                </a:path>
              </a:pathLst>
            </a:custGeom>
            <a:blipFill>
              <a:blip r:embed="rId3"/>
              <a:stretch>
                <a:fillRect t="-150" b="-1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569366" y="1028700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01657" y="334793"/>
            <a:ext cx="4062731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7178" y="9258300"/>
            <a:ext cx="8162329" cy="1592157"/>
            <a:chOff x="0" y="0"/>
            <a:chExt cx="2149749" cy="419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9749" cy="419334"/>
            </a:xfrm>
            <a:custGeom>
              <a:avLst/>
              <a:gdLst/>
              <a:ahLst/>
              <a:cxnLst/>
              <a:rect l="l" t="t" r="r" b="b"/>
              <a:pathLst>
                <a:path w="2149749" h="419334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3912" y="-336043"/>
            <a:ext cx="8741633" cy="1132122"/>
            <a:chOff x="0" y="0"/>
            <a:chExt cx="2302323" cy="298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23" cy="298172"/>
            </a:xfrm>
            <a:custGeom>
              <a:avLst/>
              <a:gdLst/>
              <a:ahLst/>
              <a:cxnLst/>
              <a:rect l="l" t="t" r="r" b="b"/>
              <a:pathLst>
                <a:path w="2302323" h="298172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5057" y="1116404"/>
            <a:ext cx="14500188" cy="8054191"/>
            <a:chOff x="0" y="0"/>
            <a:chExt cx="1536891" cy="8536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891" cy="853673"/>
            </a:xfrm>
            <a:custGeom>
              <a:avLst/>
              <a:gdLst/>
              <a:ahLst/>
              <a:cxnLst/>
              <a:rect l="l" t="t" r="r" b="b"/>
              <a:pathLst>
                <a:path w="1536891" h="853673">
                  <a:moveTo>
                    <a:pt x="0" y="0"/>
                  </a:moveTo>
                  <a:lnTo>
                    <a:pt x="1536891" y="0"/>
                  </a:lnTo>
                  <a:lnTo>
                    <a:pt x="1536891" y="853673"/>
                  </a:lnTo>
                  <a:lnTo>
                    <a:pt x="0" y="853673"/>
                  </a:lnTo>
                  <a:close/>
                </a:path>
              </a:pathLst>
            </a:custGeom>
            <a:blipFill>
              <a:blip r:embed="rId3"/>
              <a:stretch>
                <a:fillRect t="-521" b="-5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569366" y="1028700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05057" y="379804"/>
            <a:ext cx="4062731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</a:t>
            </a: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7178" y="9258300"/>
            <a:ext cx="8162329" cy="1592157"/>
            <a:chOff x="0" y="0"/>
            <a:chExt cx="2149749" cy="419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9749" cy="419334"/>
            </a:xfrm>
            <a:custGeom>
              <a:avLst/>
              <a:gdLst/>
              <a:ahLst/>
              <a:cxnLst/>
              <a:rect l="l" t="t" r="r" b="b"/>
              <a:pathLst>
                <a:path w="2149749" h="419334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3912" y="-336043"/>
            <a:ext cx="8741633" cy="1132122"/>
            <a:chOff x="0" y="0"/>
            <a:chExt cx="2302323" cy="298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23" cy="298172"/>
            </a:xfrm>
            <a:custGeom>
              <a:avLst/>
              <a:gdLst/>
              <a:ahLst/>
              <a:cxnLst/>
              <a:rect l="l" t="t" r="r" b="b"/>
              <a:pathLst>
                <a:path w="2302323" h="298172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5057" y="1116404"/>
            <a:ext cx="14500188" cy="8054191"/>
            <a:chOff x="0" y="0"/>
            <a:chExt cx="1536891" cy="8536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891" cy="853673"/>
            </a:xfrm>
            <a:custGeom>
              <a:avLst/>
              <a:gdLst/>
              <a:ahLst/>
              <a:cxnLst/>
              <a:rect l="l" t="t" r="r" b="b"/>
              <a:pathLst>
                <a:path w="1536891" h="853673">
                  <a:moveTo>
                    <a:pt x="0" y="0"/>
                  </a:moveTo>
                  <a:lnTo>
                    <a:pt x="1536891" y="0"/>
                  </a:lnTo>
                  <a:lnTo>
                    <a:pt x="1536891" y="853673"/>
                  </a:lnTo>
                  <a:lnTo>
                    <a:pt x="0" y="853673"/>
                  </a:lnTo>
                  <a:close/>
                </a:path>
              </a:pathLst>
            </a:custGeom>
            <a:blipFill>
              <a:blip r:embed="rId3"/>
              <a:stretch>
                <a:fillRect t="-521" b="-5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569366" y="1028700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05057" y="379804"/>
            <a:ext cx="8096332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TABLEAU : FORCASTING</a:t>
            </a: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071934" y="2032091"/>
            <a:ext cx="6847126" cy="7226209"/>
            <a:chOff x="0" y="0"/>
            <a:chExt cx="1438203" cy="15178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8203" cy="1517827"/>
            </a:xfrm>
            <a:custGeom>
              <a:avLst/>
              <a:gdLst/>
              <a:ahLst/>
              <a:cxnLst/>
              <a:rect l="l" t="t" r="r" b="b"/>
              <a:pathLst>
                <a:path w="1438203" h="1517827">
                  <a:moveTo>
                    <a:pt x="0" y="0"/>
                  </a:moveTo>
                  <a:lnTo>
                    <a:pt x="1438203" y="0"/>
                  </a:lnTo>
                  <a:lnTo>
                    <a:pt x="1438203" y="1517827"/>
                  </a:lnTo>
                  <a:lnTo>
                    <a:pt x="0" y="151782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38203" cy="1574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26757" y="1301233"/>
            <a:ext cx="6925969" cy="7692362"/>
            <a:chOff x="0" y="0"/>
            <a:chExt cx="855743" cy="9504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5743" cy="950435"/>
            </a:xfrm>
            <a:custGeom>
              <a:avLst/>
              <a:gdLst/>
              <a:ahLst/>
              <a:cxnLst/>
              <a:rect l="l" t="t" r="r" b="b"/>
              <a:pathLst>
                <a:path w="855743" h="950435">
                  <a:moveTo>
                    <a:pt x="0" y="0"/>
                  </a:moveTo>
                  <a:lnTo>
                    <a:pt x="855743" y="0"/>
                  </a:lnTo>
                  <a:lnTo>
                    <a:pt x="855743" y="950435"/>
                  </a:lnTo>
                  <a:lnTo>
                    <a:pt x="0" y="950435"/>
                  </a:lnTo>
                  <a:close/>
                </a:path>
              </a:pathLst>
            </a:custGeom>
            <a:blipFill>
              <a:blip r:embed="rId3"/>
              <a:stretch>
                <a:fillRect l="-55776" r="-557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18801" y="-297241"/>
            <a:ext cx="1647501" cy="10968002"/>
            <a:chOff x="0" y="0"/>
            <a:chExt cx="433910" cy="2888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3910" cy="2888692"/>
            </a:xfrm>
            <a:custGeom>
              <a:avLst/>
              <a:gdLst/>
              <a:ahLst/>
              <a:cxnLst/>
              <a:rect l="l" t="t" r="r" b="b"/>
              <a:pathLst>
                <a:path w="433910" h="2888692">
                  <a:moveTo>
                    <a:pt x="0" y="0"/>
                  </a:moveTo>
                  <a:lnTo>
                    <a:pt x="433910" y="0"/>
                  </a:lnTo>
                  <a:lnTo>
                    <a:pt x="433910" y="2888692"/>
                  </a:lnTo>
                  <a:lnTo>
                    <a:pt x="0" y="2888692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33910" cy="2945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6291881"/>
            <a:ext cx="1647501" cy="4537830"/>
            <a:chOff x="0" y="0"/>
            <a:chExt cx="433910" cy="11951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3910" cy="1195149"/>
            </a:xfrm>
            <a:custGeom>
              <a:avLst/>
              <a:gdLst/>
              <a:ahLst/>
              <a:cxnLst/>
              <a:rect l="l" t="t" r="r" b="b"/>
              <a:pathLst>
                <a:path w="433910" h="1195149">
                  <a:moveTo>
                    <a:pt x="93984" y="0"/>
                  </a:moveTo>
                  <a:lnTo>
                    <a:pt x="339926" y="0"/>
                  </a:lnTo>
                  <a:cubicBezTo>
                    <a:pt x="391832" y="0"/>
                    <a:pt x="433910" y="42078"/>
                    <a:pt x="433910" y="93984"/>
                  </a:cubicBezTo>
                  <a:lnTo>
                    <a:pt x="433910" y="1101165"/>
                  </a:lnTo>
                  <a:cubicBezTo>
                    <a:pt x="433910" y="1153071"/>
                    <a:pt x="391832" y="1195149"/>
                    <a:pt x="339926" y="1195149"/>
                  </a:cubicBezTo>
                  <a:lnTo>
                    <a:pt x="93984" y="1195149"/>
                  </a:lnTo>
                  <a:cubicBezTo>
                    <a:pt x="42078" y="1195149"/>
                    <a:pt x="0" y="1153071"/>
                    <a:pt x="0" y="1101165"/>
                  </a:cubicBezTo>
                  <a:lnTo>
                    <a:pt x="0" y="93984"/>
                  </a:lnTo>
                  <a:cubicBezTo>
                    <a:pt x="0" y="42078"/>
                    <a:pt x="42078" y="0"/>
                    <a:pt x="939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33910" cy="1252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2650567" y="9086324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58750" y="1453633"/>
            <a:ext cx="6103794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8750" y="2452255"/>
            <a:ext cx="7885250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Dataset is now consistent, structured, and analysis-ready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Reduced redundancy and strengthened table relationships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Supports faster, more accurate reporting and insights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Provides a solid foundation for data-driven decision-making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071934" y="2032091"/>
            <a:ext cx="6847126" cy="7226209"/>
            <a:chOff x="0" y="0"/>
            <a:chExt cx="1438203" cy="15178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8203" cy="1517827"/>
            </a:xfrm>
            <a:custGeom>
              <a:avLst/>
              <a:gdLst/>
              <a:ahLst/>
              <a:cxnLst/>
              <a:rect l="l" t="t" r="r" b="b"/>
              <a:pathLst>
                <a:path w="1438203" h="1517827">
                  <a:moveTo>
                    <a:pt x="0" y="0"/>
                  </a:moveTo>
                  <a:lnTo>
                    <a:pt x="1438203" y="0"/>
                  </a:lnTo>
                  <a:lnTo>
                    <a:pt x="1438203" y="1517827"/>
                  </a:lnTo>
                  <a:lnTo>
                    <a:pt x="0" y="151782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38203" cy="1574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54974" y="890324"/>
            <a:ext cx="8737158" cy="7692362"/>
            <a:chOff x="0" y="0"/>
            <a:chExt cx="1079526" cy="9504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9526" cy="950435"/>
            </a:xfrm>
            <a:custGeom>
              <a:avLst/>
              <a:gdLst/>
              <a:ahLst/>
              <a:cxnLst/>
              <a:rect l="l" t="t" r="r" b="b"/>
              <a:pathLst>
                <a:path w="1079526" h="950435">
                  <a:moveTo>
                    <a:pt x="12405" y="0"/>
                  </a:moveTo>
                  <a:lnTo>
                    <a:pt x="1067121" y="0"/>
                  </a:lnTo>
                  <a:cubicBezTo>
                    <a:pt x="1070411" y="0"/>
                    <a:pt x="1073566" y="1307"/>
                    <a:pt x="1075892" y="3633"/>
                  </a:cubicBezTo>
                  <a:cubicBezTo>
                    <a:pt x="1078219" y="5960"/>
                    <a:pt x="1079526" y="9115"/>
                    <a:pt x="1079526" y="12405"/>
                  </a:cubicBezTo>
                  <a:lnTo>
                    <a:pt x="1079526" y="938030"/>
                  </a:lnTo>
                  <a:cubicBezTo>
                    <a:pt x="1079526" y="944881"/>
                    <a:pt x="1073972" y="950435"/>
                    <a:pt x="1067121" y="950435"/>
                  </a:cubicBezTo>
                  <a:lnTo>
                    <a:pt x="12405" y="950435"/>
                  </a:lnTo>
                  <a:cubicBezTo>
                    <a:pt x="9115" y="950435"/>
                    <a:pt x="5960" y="949128"/>
                    <a:pt x="3633" y="946802"/>
                  </a:cubicBezTo>
                  <a:cubicBezTo>
                    <a:pt x="1307" y="944475"/>
                    <a:pt x="0" y="941320"/>
                    <a:pt x="0" y="938030"/>
                  </a:cubicBezTo>
                  <a:lnTo>
                    <a:pt x="0" y="12405"/>
                  </a:lnTo>
                  <a:cubicBezTo>
                    <a:pt x="0" y="9115"/>
                    <a:pt x="1307" y="5960"/>
                    <a:pt x="3633" y="3633"/>
                  </a:cubicBezTo>
                  <a:cubicBezTo>
                    <a:pt x="5960" y="1307"/>
                    <a:pt x="9115" y="0"/>
                    <a:pt x="12405" y="0"/>
                  </a:cubicBezTo>
                  <a:close/>
                </a:path>
              </a:pathLst>
            </a:custGeom>
            <a:blipFill>
              <a:blip r:embed="rId3"/>
              <a:stretch>
                <a:fillRect l="-16084" r="-160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18801" y="-297241"/>
            <a:ext cx="1647501" cy="10968002"/>
            <a:chOff x="0" y="0"/>
            <a:chExt cx="433910" cy="2888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3910" cy="2888692"/>
            </a:xfrm>
            <a:custGeom>
              <a:avLst/>
              <a:gdLst/>
              <a:ahLst/>
              <a:cxnLst/>
              <a:rect l="l" t="t" r="r" b="b"/>
              <a:pathLst>
                <a:path w="433910" h="2888692">
                  <a:moveTo>
                    <a:pt x="0" y="0"/>
                  </a:moveTo>
                  <a:lnTo>
                    <a:pt x="433910" y="0"/>
                  </a:lnTo>
                  <a:lnTo>
                    <a:pt x="433910" y="2888692"/>
                  </a:lnTo>
                  <a:lnTo>
                    <a:pt x="0" y="2888692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33910" cy="2945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75900" y="6132931"/>
            <a:ext cx="1647501" cy="4537830"/>
            <a:chOff x="0" y="0"/>
            <a:chExt cx="433910" cy="11951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3910" cy="1195149"/>
            </a:xfrm>
            <a:custGeom>
              <a:avLst/>
              <a:gdLst/>
              <a:ahLst/>
              <a:cxnLst/>
              <a:rect l="l" t="t" r="r" b="b"/>
              <a:pathLst>
                <a:path w="433910" h="1195149">
                  <a:moveTo>
                    <a:pt x="93984" y="0"/>
                  </a:moveTo>
                  <a:lnTo>
                    <a:pt x="339926" y="0"/>
                  </a:lnTo>
                  <a:cubicBezTo>
                    <a:pt x="391832" y="0"/>
                    <a:pt x="433910" y="42078"/>
                    <a:pt x="433910" y="93984"/>
                  </a:cubicBezTo>
                  <a:lnTo>
                    <a:pt x="433910" y="1101165"/>
                  </a:lnTo>
                  <a:cubicBezTo>
                    <a:pt x="433910" y="1153071"/>
                    <a:pt x="391832" y="1195149"/>
                    <a:pt x="339926" y="1195149"/>
                  </a:cubicBezTo>
                  <a:lnTo>
                    <a:pt x="93984" y="1195149"/>
                  </a:lnTo>
                  <a:cubicBezTo>
                    <a:pt x="42078" y="1195149"/>
                    <a:pt x="0" y="1153071"/>
                    <a:pt x="0" y="1101165"/>
                  </a:cubicBezTo>
                  <a:lnTo>
                    <a:pt x="0" y="93984"/>
                  </a:lnTo>
                  <a:cubicBezTo>
                    <a:pt x="0" y="42078"/>
                    <a:pt x="42078" y="0"/>
                    <a:pt x="939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33910" cy="1252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2650567" y="9086324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158652" y="4850805"/>
            <a:ext cx="7412554" cy="67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4"/>
              </a:lnSpc>
            </a:pPr>
            <a:r>
              <a:rPr lang="en-US" sz="52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RECOMMENDATIONS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7178" y="9258300"/>
            <a:ext cx="8162329" cy="1592157"/>
            <a:chOff x="0" y="0"/>
            <a:chExt cx="2149749" cy="419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9749" cy="419334"/>
            </a:xfrm>
            <a:custGeom>
              <a:avLst/>
              <a:gdLst/>
              <a:ahLst/>
              <a:cxnLst/>
              <a:rect l="l" t="t" r="r" b="b"/>
              <a:pathLst>
                <a:path w="2149749" h="419334">
                  <a:moveTo>
                    <a:pt x="15176" y="0"/>
                  </a:moveTo>
                  <a:lnTo>
                    <a:pt x="2134573" y="0"/>
                  </a:lnTo>
                  <a:cubicBezTo>
                    <a:pt x="2138598" y="0"/>
                    <a:pt x="2142458" y="1599"/>
                    <a:pt x="2145304" y="4445"/>
                  </a:cubicBezTo>
                  <a:cubicBezTo>
                    <a:pt x="2148150" y="7291"/>
                    <a:pt x="2149749" y="11151"/>
                    <a:pt x="2149749" y="15176"/>
                  </a:cubicBezTo>
                  <a:lnTo>
                    <a:pt x="2149749" y="404158"/>
                  </a:lnTo>
                  <a:cubicBezTo>
                    <a:pt x="2149749" y="408183"/>
                    <a:pt x="2148150" y="412043"/>
                    <a:pt x="2145304" y="414889"/>
                  </a:cubicBezTo>
                  <a:cubicBezTo>
                    <a:pt x="2142458" y="417735"/>
                    <a:pt x="2138598" y="419334"/>
                    <a:pt x="2134573" y="419334"/>
                  </a:cubicBezTo>
                  <a:lnTo>
                    <a:pt x="15176" y="419334"/>
                  </a:lnTo>
                  <a:cubicBezTo>
                    <a:pt x="6794" y="419334"/>
                    <a:pt x="0" y="412539"/>
                    <a:pt x="0" y="404158"/>
                  </a:cubicBezTo>
                  <a:lnTo>
                    <a:pt x="0" y="15176"/>
                  </a:lnTo>
                  <a:cubicBezTo>
                    <a:pt x="0" y="11151"/>
                    <a:pt x="1599" y="7291"/>
                    <a:pt x="4445" y="4445"/>
                  </a:cubicBezTo>
                  <a:cubicBezTo>
                    <a:pt x="7291" y="1599"/>
                    <a:pt x="11151" y="0"/>
                    <a:pt x="15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9749" cy="47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3912" y="-336043"/>
            <a:ext cx="8741633" cy="1132122"/>
            <a:chOff x="0" y="0"/>
            <a:chExt cx="2302323" cy="298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23" cy="298172"/>
            </a:xfrm>
            <a:custGeom>
              <a:avLst/>
              <a:gdLst/>
              <a:ahLst/>
              <a:cxnLst/>
              <a:rect l="l" t="t" r="r" b="b"/>
              <a:pathLst>
                <a:path w="2302323" h="298172">
                  <a:moveTo>
                    <a:pt x="14170" y="0"/>
                  </a:moveTo>
                  <a:lnTo>
                    <a:pt x="2288153" y="0"/>
                  </a:lnTo>
                  <a:cubicBezTo>
                    <a:pt x="2291911" y="0"/>
                    <a:pt x="2295515" y="1493"/>
                    <a:pt x="2298173" y="4150"/>
                  </a:cubicBezTo>
                  <a:cubicBezTo>
                    <a:pt x="2300830" y="6808"/>
                    <a:pt x="2302323" y="10412"/>
                    <a:pt x="2302323" y="14170"/>
                  </a:cubicBezTo>
                  <a:lnTo>
                    <a:pt x="2302323" y="284002"/>
                  </a:lnTo>
                  <a:cubicBezTo>
                    <a:pt x="2302323" y="287760"/>
                    <a:pt x="2300830" y="291364"/>
                    <a:pt x="2298173" y="294022"/>
                  </a:cubicBezTo>
                  <a:cubicBezTo>
                    <a:pt x="2295515" y="296679"/>
                    <a:pt x="2291911" y="298172"/>
                    <a:pt x="2288153" y="298172"/>
                  </a:cubicBezTo>
                  <a:lnTo>
                    <a:pt x="14170" y="298172"/>
                  </a:lnTo>
                  <a:cubicBezTo>
                    <a:pt x="10412" y="298172"/>
                    <a:pt x="6808" y="296679"/>
                    <a:pt x="4150" y="294022"/>
                  </a:cubicBezTo>
                  <a:cubicBezTo>
                    <a:pt x="1493" y="291364"/>
                    <a:pt x="0" y="287760"/>
                    <a:pt x="0" y="284002"/>
                  </a:cubicBezTo>
                  <a:lnTo>
                    <a:pt x="0" y="14170"/>
                  </a:lnTo>
                  <a:cubicBezTo>
                    <a:pt x="0" y="10412"/>
                    <a:pt x="1493" y="6808"/>
                    <a:pt x="4150" y="4150"/>
                  </a:cubicBezTo>
                  <a:cubicBezTo>
                    <a:pt x="6808" y="1493"/>
                    <a:pt x="10412" y="0"/>
                    <a:pt x="141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02323" cy="35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4778888" y="1144739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20454" y="1076325"/>
            <a:ext cx="14734930" cy="780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3228" b="1" spc="-164">
                <a:solidFill>
                  <a:srgbClr val="003060"/>
                </a:solidFill>
                <a:latin typeface="Poppins Bold"/>
                <a:ea typeface="Poppins Bold"/>
                <a:cs typeface="Poppins Bold"/>
                <a:sym typeface="Poppins Bold"/>
              </a:rPr>
              <a:t>. Improve Shipping Performance</a:t>
            </a:r>
          </a:p>
          <a:p>
            <a:pPr algn="l">
              <a:lnSpc>
                <a:spcPts val="3099"/>
              </a:lnSpc>
            </a:pPr>
            <a:endParaRPr lang="en-US" sz="3228" b="1" spc="-164">
              <a:solidFill>
                <a:srgbClr val="00306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7017" lvl="1" indent="-348508" algn="l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Reduce delivery time for Standard Class by partnering with faster logistics providers.</a:t>
            </a:r>
          </a:p>
          <a:p>
            <a:pPr algn="l">
              <a:lnSpc>
                <a:spcPts val="3099"/>
              </a:lnSpc>
            </a:pPr>
            <a:endParaRPr lang="en-US" sz="3228" spc="-164">
              <a:solidFill>
                <a:srgbClr val="0030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7017" lvl="1" indent="-348508" algn="l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Reallocate inventory to warehouses closer to high-demand regions.</a:t>
            </a:r>
          </a:p>
          <a:p>
            <a:pPr algn="l">
              <a:lnSpc>
                <a:spcPts val="3099"/>
              </a:lnSpc>
            </a:pPr>
            <a:endParaRPr lang="en-US" sz="3228" spc="-164">
              <a:solidFill>
                <a:srgbClr val="0030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7017" lvl="1" indent="-348508" algn="l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Implement route optimization to reduce delays.</a:t>
            </a:r>
          </a:p>
          <a:p>
            <a:pPr algn="l">
              <a:lnSpc>
                <a:spcPts val="3099"/>
              </a:lnSpc>
            </a:pPr>
            <a:endParaRPr lang="en-US" sz="3228" spc="-164">
              <a:solidFill>
                <a:srgbClr val="0030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99"/>
              </a:lnSpc>
            </a:pPr>
            <a:r>
              <a:rPr lang="en-US" sz="3228" b="1" spc="-164">
                <a:solidFill>
                  <a:srgbClr val="003060"/>
                </a:solidFill>
                <a:latin typeface="Poppins Bold"/>
                <a:ea typeface="Poppins Bold"/>
                <a:cs typeface="Poppins Bold"/>
                <a:sym typeface="Poppins Bold"/>
              </a:rPr>
              <a:t>2. Increase Profit From the Phones Sub-Category</a:t>
            </a:r>
          </a:p>
          <a:p>
            <a:pPr algn="l">
              <a:lnSpc>
                <a:spcPts val="3099"/>
              </a:lnSpc>
            </a:pPr>
            <a:endParaRPr lang="en-US" sz="3228" b="1" spc="-164">
              <a:solidFill>
                <a:srgbClr val="00306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7017" lvl="1" indent="-348508" algn="l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Expand phone product availability into international markets with emerging demand.</a:t>
            </a:r>
          </a:p>
          <a:p>
            <a:pPr algn="l">
              <a:lnSpc>
                <a:spcPts val="3099"/>
              </a:lnSpc>
            </a:pPr>
            <a:endParaRPr lang="en-US" sz="3228" spc="-164">
              <a:solidFill>
                <a:srgbClr val="0030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7017" lvl="1" indent="-348508" algn="l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Introduce promotional bundles (e.g., phones + accessories) to increase average order value.</a:t>
            </a:r>
          </a:p>
          <a:p>
            <a:pPr algn="l">
              <a:lnSpc>
                <a:spcPts val="3099"/>
              </a:lnSpc>
            </a:pPr>
            <a:endParaRPr lang="en-US" sz="3228" spc="-164">
              <a:solidFill>
                <a:srgbClr val="0030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7017" lvl="1" indent="-348508" algn="l">
              <a:lnSpc>
                <a:spcPts val="3099"/>
              </a:lnSpc>
              <a:buFont typeface="Arial"/>
              <a:buChar char="•"/>
            </a:pPr>
            <a:r>
              <a:rPr lang="en-US" sz="3228" spc="-164">
                <a:solidFill>
                  <a:srgbClr val="003060"/>
                </a:solidFill>
                <a:latin typeface="Poppins"/>
                <a:ea typeface="Poppins"/>
                <a:cs typeface="Poppins"/>
                <a:sym typeface="Poppins"/>
              </a:rPr>
              <a:t>Strengthen marketing strategies for regions with growing technology adoption.</a:t>
            </a:r>
          </a:p>
          <a:p>
            <a:pPr algn="l">
              <a:lnSpc>
                <a:spcPts val="3099"/>
              </a:lnSpc>
            </a:pPr>
            <a:endParaRPr lang="en-US" sz="3228" spc="-164">
              <a:solidFill>
                <a:srgbClr val="003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cover dir="r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80805" y="2967568"/>
            <a:ext cx="1309505" cy="4351865"/>
            <a:chOff x="0" y="0"/>
            <a:chExt cx="344890" cy="1146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4890" cy="1146170"/>
            </a:xfrm>
            <a:custGeom>
              <a:avLst/>
              <a:gdLst/>
              <a:ahLst/>
              <a:cxnLst/>
              <a:rect l="l" t="t" r="r" b="b"/>
              <a:pathLst>
                <a:path w="344890" h="1146170">
                  <a:moveTo>
                    <a:pt x="147802" y="0"/>
                  </a:moveTo>
                  <a:lnTo>
                    <a:pt x="197088" y="0"/>
                  </a:lnTo>
                  <a:cubicBezTo>
                    <a:pt x="236288" y="0"/>
                    <a:pt x="273882" y="15572"/>
                    <a:pt x="301600" y="43290"/>
                  </a:cubicBezTo>
                  <a:cubicBezTo>
                    <a:pt x="329318" y="71009"/>
                    <a:pt x="344890" y="108603"/>
                    <a:pt x="344890" y="147802"/>
                  </a:cubicBezTo>
                  <a:lnTo>
                    <a:pt x="344890" y="998368"/>
                  </a:lnTo>
                  <a:cubicBezTo>
                    <a:pt x="344890" y="1037567"/>
                    <a:pt x="329318" y="1075162"/>
                    <a:pt x="301600" y="1102880"/>
                  </a:cubicBezTo>
                  <a:cubicBezTo>
                    <a:pt x="273882" y="1130598"/>
                    <a:pt x="236288" y="1146170"/>
                    <a:pt x="197088" y="1146170"/>
                  </a:cubicBezTo>
                  <a:lnTo>
                    <a:pt x="147802" y="1146170"/>
                  </a:lnTo>
                  <a:cubicBezTo>
                    <a:pt x="108603" y="1146170"/>
                    <a:pt x="71009" y="1130598"/>
                    <a:pt x="43290" y="1102880"/>
                  </a:cubicBezTo>
                  <a:cubicBezTo>
                    <a:pt x="15572" y="1075162"/>
                    <a:pt x="0" y="1037567"/>
                    <a:pt x="0" y="998368"/>
                  </a:cubicBezTo>
                  <a:lnTo>
                    <a:pt x="0" y="147802"/>
                  </a:lnTo>
                  <a:cubicBezTo>
                    <a:pt x="0" y="108603"/>
                    <a:pt x="15572" y="71009"/>
                    <a:pt x="43290" y="43290"/>
                  </a:cubicBezTo>
                  <a:cubicBezTo>
                    <a:pt x="71009" y="15572"/>
                    <a:pt x="108603" y="0"/>
                    <a:pt x="14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4890" cy="118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97777" y="-251375"/>
            <a:ext cx="4789934" cy="10923738"/>
            <a:chOff x="0" y="0"/>
            <a:chExt cx="1261547" cy="2877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1547" cy="2877034"/>
            </a:xfrm>
            <a:custGeom>
              <a:avLst/>
              <a:gdLst/>
              <a:ahLst/>
              <a:cxnLst/>
              <a:rect l="l" t="t" r="r" b="b"/>
              <a:pathLst>
                <a:path w="1261547" h="2877034">
                  <a:moveTo>
                    <a:pt x="0" y="0"/>
                  </a:moveTo>
                  <a:lnTo>
                    <a:pt x="1261547" y="0"/>
                  </a:lnTo>
                  <a:lnTo>
                    <a:pt x="1261547" y="2877034"/>
                  </a:lnTo>
                  <a:lnTo>
                    <a:pt x="0" y="2877034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61547" cy="2915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806112" y="8918694"/>
            <a:ext cx="2675777" cy="679211"/>
          </a:xfrm>
          <a:custGeom>
            <a:avLst/>
            <a:gdLst/>
            <a:ahLst/>
            <a:cxnLst/>
            <a:rect l="l" t="t" r="r" b="b"/>
            <a:pathLst>
              <a:path w="2675777" h="679211">
                <a:moveTo>
                  <a:pt x="0" y="0"/>
                </a:moveTo>
                <a:lnTo>
                  <a:pt x="2675776" y="0"/>
                </a:lnTo>
                <a:lnTo>
                  <a:pt x="2675776" y="679212"/>
                </a:lnTo>
                <a:lnTo>
                  <a:pt x="0" y="679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072387" y="802308"/>
            <a:ext cx="373825" cy="1489884"/>
          </a:xfrm>
          <a:custGeom>
            <a:avLst/>
            <a:gdLst/>
            <a:ahLst/>
            <a:cxnLst/>
            <a:rect l="l" t="t" r="r" b="b"/>
            <a:pathLst>
              <a:path w="373825" h="1489884">
                <a:moveTo>
                  <a:pt x="0" y="0"/>
                </a:moveTo>
                <a:lnTo>
                  <a:pt x="373826" y="0"/>
                </a:lnTo>
                <a:lnTo>
                  <a:pt x="373826" y="1489884"/>
                </a:lnTo>
                <a:lnTo>
                  <a:pt x="0" y="1489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864416" y="3368462"/>
            <a:ext cx="8216473" cy="134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6"/>
              </a:lnSpc>
            </a:pPr>
            <a:r>
              <a:rPr lang="en-US" sz="10357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9635885" y="100099"/>
            <a:ext cx="10099426" cy="10086801"/>
          </a:xfrm>
          <a:custGeom>
            <a:avLst/>
            <a:gdLst/>
            <a:ahLst/>
            <a:cxnLst/>
            <a:rect l="l" t="t" r="r" b="b"/>
            <a:pathLst>
              <a:path w="10099426" h="10086801">
                <a:moveTo>
                  <a:pt x="0" y="0"/>
                </a:moveTo>
                <a:lnTo>
                  <a:pt x="10099426" y="0"/>
                </a:lnTo>
                <a:lnTo>
                  <a:pt x="10099426" y="10086802"/>
                </a:lnTo>
                <a:lnTo>
                  <a:pt x="0" y="10086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587485" y="1930948"/>
            <a:ext cx="8529321" cy="8518660"/>
          </a:xfrm>
          <a:custGeom>
            <a:avLst/>
            <a:gdLst/>
            <a:ahLst/>
            <a:cxnLst/>
            <a:rect l="l" t="t" r="r" b="b"/>
            <a:pathLst>
              <a:path w="8529321" h="8518660">
                <a:moveTo>
                  <a:pt x="0" y="0"/>
                </a:moveTo>
                <a:lnTo>
                  <a:pt x="8529321" y="0"/>
                </a:lnTo>
                <a:lnTo>
                  <a:pt x="8529321" y="8518660"/>
                </a:lnTo>
                <a:lnTo>
                  <a:pt x="0" y="8518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855460" y="242737"/>
            <a:ext cx="8432540" cy="84325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8"/>
              <a:stretch>
                <a:fillRect l="-24941" r="-24941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3710599"/>
            <a:ext cx="5094067" cy="509406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9"/>
              <a:stretch>
                <a:fillRect l="-35836" r="-35836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4447404" cy="1964590"/>
          </a:xfrm>
          <a:custGeom>
            <a:avLst/>
            <a:gdLst/>
            <a:ahLst/>
            <a:cxnLst/>
            <a:rect l="l" t="t" r="r" b="b"/>
            <a:pathLst>
              <a:path w="4447404" h="1964590">
                <a:moveTo>
                  <a:pt x="0" y="0"/>
                </a:moveTo>
                <a:lnTo>
                  <a:pt x="4447404" y="0"/>
                </a:lnTo>
                <a:lnTo>
                  <a:pt x="4447404" y="1964590"/>
                </a:lnTo>
                <a:lnTo>
                  <a:pt x="0" y="1964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307" b="-123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109805" y="84878"/>
            <a:ext cx="3190814" cy="1794833"/>
          </a:xfrm>
          <a:custGeom>
            <a:avLst/>
            <a:gdLst/>
            <a:ahLst/>
            <a:cxnLst/>
            <a:rect l="l" t="t" r="r" b="b"/>
            <a:pathLst>
              <a:path w="3190814" h="1794833">
                <a:moveTo>
                  <a:pt x="0" y="0"/>
                </a:moveTo>
                <a:lnTo>
                  <a:pt x="3190813" y="0"/>
                </a:lnTo>
                <a:lnTo>
                  <a:pt x="3190813" y="1794833"/>
                </a:lnTo>
                <a:lnTo>
                  <a:pt x="0" y="17948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707398" y="-71124"/>
            <a:ext cx="2106837" cy="2106837"/>
          </a:xfrm>
          <a:custGeom>
            <a:avLst/>
            <a:gdLst/>
            <a:ahLst/>
            <a:cxnLst/>
            <a:rect l="l" t="t" r="r" b="b"/>
            <a:pathLst>
              <a:path w="2106837" h="2106837">
                <a:moveTo>
                  <a:pt x="0" y="0"/>
                </a:moveTo>
                <a:lnTo>
                  <a:pt x="2106837" y="0"/>
                </a:lnTo>
                <a:lnTo>
                  <a:pt x="2106837" y="2106837"/>
                </a:lnTo>
                <a:lnTo>
                  <a:pt x="0" y="21068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084473" y="4581345"/>
            <a:ext cx="5245850" cy="104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2885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GitHub: </a:t>
            </a:r>
            <a:r>
              <a:rPr lang="en-US" sz="2885" u="sng">
                <a:solidFill>
                  <a:srgbClr val="00306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 tooltip="https://github.com/BEBO1240/Depi_Project"/>
              </a:rPr>
              <a:t>Depi_Project_GitHub</a:t>
            </a:r>
          </a:p>
          <a:p>
            <a:pPr algn="l">
              <a:lnSpc>
                <a:spcPts val="4320"/>
              </a:lnSpc>
            </a:pPr>
            <a:endParaRPr lang="en-US" sz="2885" u="sng">
              <a:solidFill>
                <a:srgbClr val="003060"/>
              </a:solidFill>
              <a:latin typeface="Times New Roman"/>
              <a:ea typeface="Times New Roman"/>
              <a:cs typeface="Times New Roman"/>
              <a:sym typeface="Times New Roman"/>
              <a:hlinkClick r:id="rId13" tooltip="https://github.com/BEBO1240/Depi_Project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060">
                <a:alpha val="100000"/>
              </a:srgbClr>
            </a:gs>
            <a:gs pos="100000">
              <a:srgbClr val="003060">
                <a:alpha val="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1703" y="4496753"/>
            <a:ext cx="9784594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CLEANING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5126022" y="845327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4200"/>
            <a:ext cx="19118434" cy="3988725"/>
            <a:chOff x="0" y="0"/>
            <a:chExt cx="5035308" cy="1050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5308" cy="1050528"/>
            </a:xfrm>
            <a:custGeom>
              <a:avLst/>
              <a:gdLst/>
              <a:ahLst/>
              <a:cxnLst/>
              <a:rect l="l" t="t" r="r" b="b"/>
              <a:pathLst>
                <a:path w="5035308" h="1050528">
                  <a:moveTo>
                    <a:pt x="0" y="0"/>
                  </a:moveTo>
                  <a:lnTo>
                    <a:pt x="5035308" y="0"/>
                  </a:lnTo>
                  <a:lnTo>
                    <a:pt x="5035308" y="1050528"/>
                  </a:lnTo>
                  <a:lnTo>
                    <a:pt x="0" y="105052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35308" cy="1107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5126022" y="1298027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949905" y="4413003"/>
            <a:ext cx="4782314" cy="2719084"/>
            <a:chOff x="0" y="0"/>
            <a:chExt cx="1259540" cy="7161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60894" y="4413003"/>
            <a:ext cx="4782314" cy="2719084"/>
            <a:chOff x="0" y="0"/>
            <a:chExt cx="1259540" cy="7161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31261" y="3992925"/>
            <a:ext cx="4888186" cy="2853698"/>
            <a:chOff x="0" y="0"/>
            <a:chExt cx="1313155" cy="7666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5"/>
              <a:stretch>
                <a:fillRect l="-16719" r="-167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37044" y="3992925"/>
            <a:ext cx="4888186" cy="2853698"/>
            <a:chOff x="0" y="0"/>
            <a:chExt cx="1313155" cy="7666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6"/>
              <a:stretch>
                <a:fillRect l="-6037" r="-60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1287" y="4413003"/>
            <a:ext cx="4782314" cy="2719084"/>
            <a:chOff x="0" y="0"/>
            <a:chExt cx="1259540" cy="7161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539" cy="716137"/>
            </a:xfrm>
            <a:custGeom>
              <a:avLst/>
              <a:gdLst/>
              <a:ahLst/>
              <a:cxnLst/>
              <a:rect l="l" t="t" r="r" b="b"/>
              <a:pathLst>
                <a:path w="1259539" h="716137">
                  <a:moveTo>
                    <a:pt x="0" y="0"/>
                  </a:moveTo>
                  <a:lnTo>
                    <a:pt x="1259539" y="0"/>
                  </a:lnTo>
                  <a:lnTo>
                    <a:pt x="1259539" y="716137"/>
                  </a:lnTo>
                  <a:lnTo>
                    <a:pt x="0" y="71613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259540" cy="77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3992925"/>
            <a:ext cx="4888186" cy="2853698"/>
            <a:chOff x="0" y="0"/>
            <a:chExt cx="1313155" cy="7666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7"/>
              <a:stretch>
                <a:fillRect l="-8379" r="-83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449901" y="2150962"/>
            <a:ext cx="9388198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CLEANING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084462"/>
            <a:ext cx="5015089" cy="316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Excel for initial data cleaning to create a clean baseline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Removed duplicates and corrected typos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Fixed formatting issues and standardized date/text fields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Handled missing values for consistency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36455" y="7084462"/>
            <a:ext cx="5015089" cy="316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Python (Pandas) for advanced, automated data cleaning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Detected outliers and normalized column types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Merged large datasets and validated values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Applied rule-based corrections to improve consistency and reduce error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322769" y="7084462"/>
            <a:ext cx="5015089" cy="316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SQL to enforce data integrity and prepare a reliable dataset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Enforced referential integrity and validated table relationships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Removed invalid records and standardized keys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Enabled accurate, analysis-ready dashboards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38689" y="4933290"/>
            <a:ext cx="6192936" cy="3033834"/>
            <a:chOff x="0" y="0"/>
            <a:chExt cx="1631061" cy="799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1061" cy="799035"/>
            </a:xfrm>
            <a:custGeom>
              <a:avLst/>
              <a:gdLst/>
              <a:ahLst/>
              <a:cxnLst/>
              <a:rect l="l" t="t" r="r" b="b"/>
              <a:pathLst>
                <a:path w="1631061" h="799035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1301" y="4579928"/>
            <a:ext cx="6817395" cy="3387196"/>
            <a:chOff x="0" y="0"/>
            <a:chExt cx="1764755" cy="8768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64755" cy="876812"/>
            </a:xfrm>
            <a:custGeom>
              <a:avLst/>
              <a:gdLst/>
              <a:ahLst/>
              <a:cxnLst/>
              <a:rect l="l" t="t" r="r" b="b"/>
              <a:pathLst>
                <a:path w="1764755" h="876812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3"/>
              <a:stretch>
                <a:fillRect t="-13274" b="-132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7455" y="-395424"/>
            <a:ext cx="19187335" cy="1424124"/>
            <a:chOff x="0" y="0"/>
            <a:chExt cx="5053454" cy="3750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49668" y="9258300"/>
            <a:ext cx="19187335" cy="1424124"/>
            <a:chOff x="0" y="0"/>
            <a:chExt cx="5053454" cy="3750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4778888" y="1315553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864416" y="1467953"/>
            <a:ext cx="8566773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CLEANING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79716" y="2520676"/>
            <a:ext cx="7961945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Python to clean and structure the dataset for analysis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Handled missing values and removed duplicates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Standardized formats and corrected inconsistencies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Reshaped data for deeper analysis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Ensured accurate and trustworthy insights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38689" y="4933290"/>
            <a:ext cx="6192936" cy="3033834"/>
            <a:chOff x="0" y="0"/>
            <a:chExt cx="1631061" cy="799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1061" cy="799035"/>
            </a:xfrm>
            <a:custGeom>
              <a:avLst/>
              <a:gdLst/>
              <a:ahLst/>
              <a:cxnLst/>
              <a:rect l="l" t="t" r="r" b="b"/>
              <a:pathLst>
                <a:path w="1631061" h="799035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1301" y="4579928"/>
            <a:ext cx="6817395" cy="3387196"/>
            <a:chOff x="0" y="0"/>
            <a:chExt cx="1764755" cy="8768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64755" cy="876812"/>
            </a:xfrm>
            <a:custGeom>
              <a:avLst/>
              <a:gdLst/>
              <a:ahLst/>
              <a:cxnLst/>
              <a:rect l="l" t="t" r="r" b="b"/>
              <a:pathLst>
                <a:path w="1764755" h="876812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3"/>
              <a:stretch>
                <a:fillRect t="-10380" b="-103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7455" y="-395424"/>
            <a:ext cx="19187335" cy="1424124"/>
            <a:chOff x="0" y="0"/>
            <a:chExt cx="5053454" cy="3750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49668" y="9258300"/>
            <a:ext cx="19187335" cy="1424124"/>
            <a:chOff x="0" y="0"/>
            <a:chExt cx="5053454" cy="3750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4778888" y="1315553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630762" y="4933290"/>
            <a:ext cx="6192936" cy="3033834"/>
            <a:chOff x="0" y="0"/>
            <a:chExt cx="1631061" cy="7990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31061" cy="799035"/>
            </a:xfrm>
            <a:custGeom>
              <a:avLst/>
              <a:gdLst/>
              <a:ahLst/>
              <a:cxnLst/>
              <a:rect l="l" t="t" r="r" b="b"/>
              <a:pathLst>
                <a:path w="1631061" h="799035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43374" y="4579928"/>
            <a:ext cx="6817395" cy="3387196"/>
            <a:chOff x="0" y="0"/>
            <a:chExt cx="1764755" cy="876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64755" cy="876812"/>
            </a:xfrm>
            <a:custGeom>
              <a:avLst/>
              <a:gdLst/>
              <a:ahLst/>
              <a:cxnLst/>
              <a:rect l="l" t="t" r="r" b="b"/>
              <a:pathLst>
                <a:path w="1764755" h="876812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6"/>
              <a:stretch>
                <a:fillRect t="-11513" b="-115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64416" y="1467953"/>
            <a:ext cx="8566773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PYTHON CLEANING</a:t>
            </a:r>
          </a:p>
        </p:txBody>
      </p:sp>
    </p:spTree>
  </p:cSld>
  <p:clrMapOvr>
    <a:masterClrMapping/>
  </p:clrMapOvr>
  <p:transition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63488" y="4190379"/>
            <a:ext cx="6268137" cy="4995634"/>
            <a:chOff x="0" y="0"/>
            <a:chExt cx="1650867" cy="13157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0867" cy="1315722"/>
            </a:xfrm>
            <a:custGeom>
              <a:avLst/>
              <a:gdLst/>
              <a:ahLst/>
              <a:cxnLst/>
              <a:rect l="l" t="t" r="r" b="b"/>
              <a:pathLst>
                <a:path w="1650867" h="1315722">
                  <a:moveTo>
                    <a:pt x="0" y="0"/>
                  </a:moveTo>
                  <a:lnTo>
                    <a:pt x="1650867" y="0"/>
                  </a:lnTo>
                  <a:lnTo>
                    <a:pt x="1650867" y="1315722"/>
                  </a:lnTo>
                  <a:lnTo>
                    <a:pt x="0" y="1315722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50867" cy="137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64416" y="3641983"/>
            <a:ext cx="6201396" cy="4848097"/>
            <a:chOff x="0" y="0"/>
            <a:chExt cx="1665934" cy="1302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5934" cy="1302386"/>
            </a:xfrm>
            <a:custGeom>
              <a:avLst/>
              <a:gdLst/>
              <a:ahLst/>
              <a:cxnLst/>
              <a:rect l="l" t="t" r="r" b="b"/>
              <a:pathLst>
                <a:path w="1665934" h="1302386">
                  <a:moveTo>
                    <a:pt x="0" y="0"/>
                  </a:moveTo>
                  <a:lnTo>
                    <a:pt x="1665934" y="0"/>
                  </a:lnTo>
                  <a:lnTo>
                    <a:pt x="1665934" y="1302386"/>
                  </a:lnTo>
                  <a:lnTo>
                    <a:pt x="0" y="1302386"/>
                  </a:lnTo>
                  <a:close/>
                </a:path>
              </a:pathLst>
            </a:custGeom>
            <a:blipFill>
              <a:blip r:embed="rId3"/>
              <a:stretch>
                <a:fillRect t="-1729" b="-17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7455" y="-395424"/>
            <a:ext cx="19187335" cy="1424124"/>
            <a:chOff x="0" y="0"/>
            <a:chExt cx="5053454" cy="3750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49668" y="9258300"/>
            <a:ext cx="19187335" cy="1424124"/>
            <a:chOff x="0" y="0"/>
            <a:chExt cx="5053454" cy="3750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4778888" y="1315553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979716" y="2520676"/>
            <a:ext cx="7279584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Excel to clean and structure the dataset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Removed duplicates and fixed inconsistent entries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Applied data validation and unified formats (dates &amp; numbers)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Organized dataset into a logical, easy-to-navigate layout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Provided a solid foundation for analysis and tool integration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64416" y="1467953"/>
            <a:ext cx="8566773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CLEANING</a:t>
            </a:r>
          </a:p>
        </p:txBody>
      </p:sp>
    </p:spTree>
  </p:cSld>
  <p:clrMapOvr>
    <a:masterClrMapping/>
  </p:clrMapOvr>
  <p:transition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38689" y="4933290"/>
            <a:ext cx="6192936" cy="3033834"/>
            <a:chOff x="0" y="0"/>
            <a:chExt cx="1631061" cy="799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1061" cy="799035"/>
            </a:xfrm>
            <a:custGeom>
              <a:avLst/>
              <a:gdLst/>
              <a:ahLst/>
              <a:cxnLst/>
              <a:rect l="l" t="t" r="r" b="b"/>
              <a:pathLst>
                <a:path w="1631061" h="799035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1301" y="4579928"/>
            <a:ext cx="6817395" cy="3387196"/>
            <a:chOff x="0" y="0"/>
            <a:chExt cx="1764755" cy="8768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64755" cy="876812"/>
            </a:xfrm>
            <a:custGeom>
              <a:avLst/>
              <a:gdLst/>
              <a:ahLst/>
              <a:cxnLst/>
              <a:rect l="l" t="t" r="r" b="b"/>
              <a:pathLst>
                <a:path w="1764755" h="876812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3"/>
              <a:stretch>
                <a:fillRect t="-6607" b="-6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7455" y="-395424"/>
            <a:ext cx="19187335" cy="1424124"/>
            <a:chOff x="0" y="0"/>
            <a:chExt cx="5053454" cy="3750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49668" y="9258300"/>
            <a:ext cx="19187335" cy="1424124"/>
            <a:chOff x="0" y="0"/>
            <a:chExt cx="5053454" cy="3750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4778888" y="1315553"/>
            <a:ext cx="1689934" cy="805023"/>
          </a:xfrm>
          <a:custGeom>
            <a:avLst/>
            <a:gdLst/>
            <a:ahLst/>
            <a:cxnLst/>
            <a:rect l="l" t="t" r="r" b="b"/>
            <a:pathLst>
              <a:path w="1689934" h="805023">
                <a:moveTo>
                  <a:pt x="1689934" y="0"/>
                </a:moveTo>
                <a:lnTo>
                  <a:pt x="0" y="0"/>
                </a:lnTo>
                <a:lnTo>
                  <a:pt x="0" y="805023"/>
                </a:lnTo>
                <a:lnTo>
                  <a:pt x="1689934" y="805023"/>
                </a:lnTo>
                <a:lnTo>
                  <a:pt x="1689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630762" y="4933290"/>
            <a:ext cx="6192936" cy="3033834"/>
            <a:chOff x="0" y="0"/>
            <a:chExt cx="1631061" cy="7990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31061" cy="799035"/>
            </a:xfrm>
            <a:custGeom>
              <a:avLst/>
              <a:gdLst/>
              <a:ahLst/>
              <a:cxnLst/>
              <a:rect l="l" t="t" r="r" b="b"/>
              <a:pathLst>
                <a:path w="1631061" h="799035">
                  <a:moveTo>
                    <a:pt x="0" y="0"/>
                  </a:moveTo>
                  <a:lnTo>
                    <a:pt x="1631061" y="0"/>
                  </a:lnTo>
                  <a:lnTo>
                    <a:pt x="1631061" y="799035"/>
                  </a:lnTo>
                  <a:lnTo>
                    <a:pt x="0" y="799035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631061" cy="85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43374" y="4579928"/>
            <a:ext cx="6817395" cy="3387196"/>
            <a:chOff x="0" y="0"/>
            <a:chExt cx="1764755" cy="876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64755" cy="876812"/>
            </a:xfrm>
            <a:custGeom>
              <a:avLst/>
              <a:gdLst/>
              <a:ahLst/>
              <a:cxnLst/>
              <a:rect l="l" t="t" r="r" b="b"/>
              <a:pathLst>
                <a:path w="1764755" h="876812">
                  <a:moveTo>
                    <a:pt x="0" y="0"/>
                  </a:moveTo>
                  <a:lnTo>
                    <a:pt x="1764755" y="0"/>
                  </a:lnTo>
                  <a:lnTo>
                    <a:pt x="1764755" y="876812"/>
                  </a:lnTo>
                  <a:lnTo>
                    <a:pt x="0" y="876812"/>
                  </a:lnTo>
                  <a:close/>
                </a:path>
              </a:pathLst>
            </a:custGeom>
            <a:blipFill>
              <a:blip r:embed="rId6"/>
              <a:stretch>
                <a:fillRect t="-6607" b="-6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64416" y="1467953"/>
            <a:ext cx="8566773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EXCEL CLEANING</a:t>
            </a:r>
          </a:p>
        </p:txBody>
      </p:sp>
    </p:spTree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622</Words>
  <Application>Microsoft Office PowerPoint</Application>
  <PresentationFormat>Custom</PresentationFormat>
  <Paragraphs>139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Poppins Bold</vt:lpstr>
      <vt:lpstr>Arial</vt:lpstr>
      <vt:lpstr>Garet Bold</vt:lpstr>
      <vt:lpstr>Open Sans</vt:lpstr>
      <vt:lpstr>Garet</vt:lpstr>
      <vt:lpstr>Calibri</vt:lpstr>
      <vt:lpstr>Times New Roman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Minimalist Modern Geometric Thesis Defense Presentation</dc:title>
  <dc:creator>Abanoub Bassem</dc:creator>
  <cp:lastModifiedBy>Abanoub Bassem</cp:lastModifiedBy>
  <cp:revision>2</cp:revision>
  <dcterms:created xsi:type="dcterms:W3CDTF">2006-08-16T00:00:00Z</dcterms:created>
  <dcterms:modified xsi:type="dcterms:W3CDTF">2025-12-06T14:53:15Z</dcterms:modified>
  <dc:identifier>DAG50zS82sY</dc:identifier>
</cp:coreProperties>
</file>